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5143500" type="screen16x9"/>
  <p:notesSz cx="6858000" cy="9144000"/>
  <p:embeddedFontLst>
    <p:embeddedFont>
      <p:font typeface="Helvetica Neue" charset="0"/>
      <p:regular r:id="rId31"/>
      <p:bold r:id="rId32"/>
      <p:italic r:id="rId33"/>
      <p:boldItalic r:id="rId34"/>
    </p:embeddedFont>
    <p:embeddedFont>
      <p:font typeface="Roboto"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F1E04-73EF-491D-8A8F-C13F8AC4F3B7}" v="22" dt="2023-06-29T11:33:11.475"/>
  </p1510:revLst>
</p1510:revInfo>
</file>

<file path=ppt/tableStyles.xml><?xml version="1.0" encoding="utf-8"?>
<a:tblStyleLst xmlns:a="http://schemas.openxmlformats.org/drawingml/2006/main" def="{6DCE6473-C2FF-472D-A67A-04ED89B814C0}">
  <a:tblStyle styleId="{6DCE6473-C2FF-472D-A67A-04ED89B814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10" d="100"/>
          <a:sy n="110" d="100"/>
        </p:scale>
        <p:origin x="12" y="-4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f3c5d5b39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f3c5d5b39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b65709efc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b65709efc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08d771dd4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08d771dd4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65709ef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b65709ef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b65709ef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b65709ef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08d771dd43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08d771dd4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e26c376a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e26c376a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e26c376a8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e26c376a8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e26c376a8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e26c376a8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e26c376a8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e26c376a8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f3c5d5b39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f3c5d5b39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e26c376a8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e26c376a8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e26c376a8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e26c376a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08d771dd4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08d771dd4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e26c376a8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e26c376a8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08d771dd43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08d771dd43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e26c376a8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e26c376a8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e26c376a8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e26c376a8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08d771dd4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08d771dd4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0f3c5d5b3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0f3c5d5b3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0f3c5d5b39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0f3c5d5b39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0f3c5d5b39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0f3c5d5b39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8d771dd43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08d771dd43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08d771dd4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08d771dd4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b65709efc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b65709efc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unsplash.com/s/photos/learning-together?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unsplash.com/photos/DqgMHzeio7g?utm_source=unsplash&amp;utm_medium=referral&amp;utm_content=creditCopyText" TargetMode="External"/><Relationship Id="rId4" Type="http://schemas.openxmlformats.org/officeDocument/2006/relationships/hyperlink" Target="https://unsplash.com/@artem_kniaz?utm_source=unsplash&amp;utm_medium=referral&amp;utm_content=creditCopyTex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unsplash.com/s/photos/learning-together?utm_source=unsplash&amp;utm_medium=referral&amp;utm_content=creditCopyText" TargetMode="External"/><Relationship Id="rId4" Type="http://schemas.openxmlformats.org/officeDocument/2006/relationships/hyperlink" Target="https://unsplash.com/@timmossholder?utm_source=unsplash&amp;utm_medium=referral&amp;utm_content=creditCopyTex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presentation/d/1lkbLaN1uSEocKch5VufI-4vqfYYl3wa7Sbt0JGSqaDM/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docs.google.com/document/d/15655wu0JZ6La5e95WzWb1neRLVEwc9s6/edit?usp=sharing&amp;ouid=111125665019787537380&amp;rtpof=true&amp;sd=true" TargetMode="External"/><Relationship Id="rId4" Type="http://schemas.openxmlformats.org/officeDocument/2006/relationships/hyperlink" Target="https://docs.google.com/presentation/d/1Ltw5aqdzneoX4rdwG36LyAowAT6XYMHUnocveUqcC4w/edit?usp=shar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enerations-bg.eu/wp-content/uploads/2015/02/EMIL-Intergenerational-Learning-and-Lifelong-Learning-concept-paper.pdf" TargetMode="External"/><Relationship Id="rId7" Type="http://schemas.openxmlformats.org/officeDocument/2006/relationships/hyperlink" Target="https://changingwithclimate-bg.org/en/hom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climateofchange.info/" TargetMode="External"/><Relationship Id="rId5" Type="http://schemas.openxmlformats.org/officeDocument/2006/relationships/hyperlink" Target="https://learngen.eu/" TargetMode="External"/><Relationship Id="rId4" Type="http://schemas.openxmlformats.org/officeDocument/2006/relationships/hyperlink" Target="https://epale.ec.europa.eu/el/blog/diageneaki-mathisi-pos-mporoyn-na-katarrifthoyn-stereotypa-poy-dihazoyn-genies-kai-ilikies-kai"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plevenzapleven.bg/blog/2022/10/11/%D0%BD%D0%B0%D1%86%D0%B8%D0%BE%D0%BD%D0%B0%D0%BB%D0%BD%D0%BE%D1%82%D0%BE-%D1%81%D1%8A%D1%81%D1%82%D0%B5%D0%B7%D0%B0%D0%BD%D0%B8%D0%B5-%D0%BF%D0%BE-%D0%B4%D0%B5%D0%B1%D0%B0%D1%82%D0%B8-pleven-285163/" TargetMode="External"/><Relationship Id="rId13" Type="http://schemas.openxmlformats.org/officeDocument/2006/relationships/hyperlink" Target="https://www.benq.com/en-us/business/resource/trends/alpha-gen-school.html" TargetMode="External"/><Relationship Id="rId3" Type="http://schemas.openxmlformats.org/officeDocument/2006/relationships/hyperlink" Target="https://www.cvetnet.com/" TargetMode="External"/><Relationship Id="rId7" Type="http://schemas.openxmlformats.org/officeDocument/2006/relationships/hyperlink" Target="https://www.bimec-bg.eu/projects/project-igtrain" TargetMode="External"/><Relationship Id="rId12" Type="http://schemas.openxmlformats.org/officeDocument/2006/relationships/hyperlink" Target="https://www.mmuncii.ro/j33/images/Documente/MMJS/Transparenta/2019/01022019_Raport_stiint_masuri_incluz_pers_varstnice.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bloombergtv.bg/a/44-smart-chas/104106-temata-za-promenite-v-klimata-e-zasegnata-povarhnostno-v-uchebnitsite-na-balgarskite-detsa" TargetMode="External"/><Relationship Id="rId11" Type="http://schemas.openxmlformats.org/officeDocument/2006/relationships/hyperlink" Target="https://www.rfi.ro/sites/default/files/a3_sondaj_-" TargetMode="External"/><Relationship Id="rId5" Type="http://schemas.openxmlformats.org/officeDocument/2006/relationships/hyperlink" Target="https://www.zazemiata.org/sastezanie-za-tijnejdzhari-v-krak-s-klimata/" TargetMode="External"/><Relationship Id="rId15" Type="http://schemas.openxmlformats.org/officeDocument/2006/relationships/hyperlink" Target="http://www.pewresearch.org/science/2021/05/26/gen-z-millennials-stand-out-for-climate-change-activism-social-media-engagement-with-issue/" TargetMode="External"/><Relationship Id="rId10" Type="http://schemas.openxmlformats.org/officeDocument/2006/relationships/hyperlink" Target="https://www.globalpartnership.org/blog/framing-challenge-education-and-climate-environment-emergency" TargetMode="External"/><Relationship Id="rId4" Type="http://schemas.openxmlformats.org/officeDocument/2006/relationships/hyperlink" Target="https://ec.europa.eu/eurostat/statistics-explained/index.php?title=Adult_learning_statistics&amp;oldid=568260" TargetMode="External"/><Relationship Id="rId9" Type="http://schemas.openxmlformats.org/officeDocument/2006/relationships/hyperlink" Target="https://conf.uni-ruse.bg/bg/docs/cp16/5.1/5.1-18.pdf" TargetMode="External"/><Relationship Id="rId14" Type="http://schemas.openxmlformats.org/officeDocument/2006/relationships/hyperlink" Target="https://en.mygreengrowers.com/detail-journal/generation-alph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https://www.facebook.com/GreenGenerationsErasmus" TargetMode="External"/><Relationship Id="rId5" Type="http://schemas.openxmlformats.org/officeDocument/2006/relationships/image" Target="../media/image3.jpeg"/><Relationship Id="rId10" Type="http://schemas.openxmlformats.org/officeDocument/2006/relationships/hyperlink" Target="https://www.linkedin.com/company/greengenerations-erasmus/?viewAsMember=true" TargetMode="External"/><Relationship Id="rId4" Type="http://schemas.openxmlformats.org/officeDocument/2006/relationships/image" Target="../media/image2.png"/><Relationship Id="rId9" Type="http://schemas.openxmlformats.org/officeDocument/2006/relationships/hyperlink" Target="http://greengenerations.eu/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unsplash.com/s/photos/learning-together?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unsplash.com/s/photos/learning-together?utm_source=unsplash&amp;utm_medium=referral&amp;utm_content=creditCopyText" TargetMode="External"/><Relationship Id="rId4" Type="http://schemas.openxmlformats.org/officeDocument/2006/relationships/hyperlink" Target="https://unsplash.com/@noguidebook?utm_source=unsplash&amp;utm_medium=referral&amp;utm_content=creditCopyTex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rot="5400000">
            <a:off x="361275" y="-361200"/>
            <a:ext cx="4897800" cy="5620200"/>
          </a:xfrm>
          <a:prstGeom prst="rtTriangle">
            <a:avLst/>
          </a:prstGeom>
          <a:solidFill>
            <a:srgbClr val="D9EAD3">
              <a:alpha val="7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3161142" y="1282338"/>
            <a:ext cx="4331700" cy="321084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dirty="0">
              <a:solidFill>
                <a:schemeClr val="dk1"/>
              </a:solidFill>
            </a:endParaRPr>
          </a:p>
          <a:p>
            <a:pPr marL="0" lvl="0" indent="0" algn="ctr" rtl="0">
              <a:lnSpc>
                <a:spcPct val="115000"/>
              </a:lnSpc>
              <a:spcBef>
                <a:spcPts val="0"/>
              </a:spcBef>
              <a:spcAft>
                <a:spcPts val="0"/>
              </a:spcAft>
              <a:buNone/>
            </a:pPr>
            <a:r>
              <a:rPr lang="fr" sz="1800" dirty="0">
                <a:solidFill>
                  <a:schemeClr val="dk1"/>
                </a:solidFill>
              </a:rPr>
              <a:t>GREEN GENERATIONS</a:t>
            </a:r>
            <a:endParaRPr sz="1800" dirty="0">
              <a:solidFill>
                <a:schemeClr val="dk1"/>
              </a:solidFill>
            </a:endParaRPr>
          </a:p>
          <a:p>
            <a:pPr marL="0" lvl="0" indent="0" algn="ctr" rtl="0">
              <a:lnSpc>
                <a:spcPct val="115000"/>
              </a:lnSpc>
              <a:spcBef>
                <a:spcPts val="0"/>
              </a:spcBef>
              <a:spcAft>
                <a:spcPts val="0"/>
              </a:spcAft>
              <a:buNone/>
            </a:pPr>
            <a:r>
              <a:rPr lang="fr" sz="800" dirty="0">
                <a:solidFill>
                  <a:schemeClr val="dk1"/>
                </a:solidFill>
              </a:rPr>
              <a:t>KA220-SCH-C9604CD7</a:t>
            </a:r>
            <a:endParaRPr sz="800" dirty="0">
              <a:solidFill>
                <a:schemeClr val="dk1"/>
              </a:solidFill>
            </a:endParaRPr>
          </a:p>
          <a:p>
            <a:pPr marL="0" lvl="0" indent="0" algn="ctr" rtl="0">
              <a:lnSpc>
                <a:spcPct val="115000"/>
              </a:lnSpc>
              <a:spcBef>
                <a:spcPts val="0"/>
              </a:spcBef>
              <a:spcAft>
                <a:spcPts val="0"/>
              </a:spcAft>
              <a:buNone/>
            </a:pPr>
            <a:r>
              <a:rPr lang="el-GR" sz="800" dirty="0">
                <a:solidFill>
                  <a:schemeClr val="dk1"/>
                </a:solidFill>
              </a:rPr>
              <a:t>Υλοποίηση έργου από τον Δεκέμβριο 2022 έως τον Απρίλιο 202</a:t>
            </a:r>
            <a:r>
              <a:rPr lang="fr" sz="800" dirty="0">
                <a:solidFill>
                  <a:schemeClr val="dk1"/>
                </a:solidFill>
              </a:rPr>
              <a:t>5</a:t>
            </a:r>
            <a:endParaRPr sz="800" dirty="0">
              <a:solidFill>
                <a:schemeClr val="dk1"/>
              </a:solidFill>
            </a:endParaRPr>
          </a:p>
          <a:p>
            <a:pPr marL="0" lvl="0" indent="0" algn="ctr" rtl="0">
              <a:lnSpc>
                <a:spcPct val="115000"/>
              </a:lnSpc>
              <a:spcBef>
                <a:spcPts val="0"/>
              </a:spcBef>
              <a:spcAft>
                <a:spcPts val="0"/>
              </a:spcAft>
              <a:buNone/>
            </a:pPr>
            <a:endParaRPr sz="800" dirty="0">
              <a:solidFill>
                <a:schemeClr val="dk1"/>
              </a:solidFill>
            </a:endParaRPr>
          </a:p>
          <a:p>
            <a:pPr marL="0" lvl="0" indent="0" algn="ctr" rtl="0">
              <a:lnSpc>
                <a:spcPct val="115000"/>
              </a:lnSpc>
              <a:spcBef>
                <a:spcPts val="0"/>
              </a:spcBef>
              <a:spcAft>
                <a:spcPts val="0"/>
              </a:spcAft>
              <a:buNone/>
            </a:pPr>
            <a:endParaRPr sz="800" dirty="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l-GR" sz="1800" b="1" dirty="0">
                <a:solidFill>
                  <a:schemeClr val="dk1"/>
                </a:solidFill>
              </a:rPr>
              <a:t>ΚΥΡΙΑ ΣΗΜΕΙΑ ΕΡΕΥΝΗΤΙΚΗΣ ΑΝΑΛΥΣΗΣ</a:t>
            </a:r>
            <a:endParaRPr sz="1800" b="1" dirty="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l-GR" i="1" dirty="0">
                <a:solidFill>
                  <a:schemeClr val="dk1"/>
                </a:solidFill>
              </a:rPr>
              <a:t>στην εκπαίδευση για την κλιματική αλλαγή μέσω της διαγενεακής μάθησης</a:t>
            </a:r>
            <a:endParaRPr sz="800" i="1" dirty="0">
              <a:solidFill>
                <a:schemeClr val="dk1"/>
              </a:solidFill>
            </a:endParaRPr>
          </a:p>
          <a:p>
            <a:pPr marL="0" lvl="0" indent="0" algn="ctr" rtl="0">
              <a:lnSpc>
                <a:spcPct val="115000"/>
              </a:lnSpc>
              <a:spcBef>
                <a:spcPts val="0"/>
              </a:spcBef>
              <a:spcAft>
                <a:spcPts val="0"/>
              </a:spcAft>
              <a:buNone/>
            </a:pPr>
            <a:endParaRPr sz="800" dirty="0">
              <a:solidFill>
                <a:schemeClr val="dk1"/>
              </a:solidFill>
            </a:endParaRPr>
          </a:p>
          <a:p>
            <a:pPr marL="0" lvl="0" indent="0" algn="ctr" rtl="0">
              <a:lnSpc>
                <a:spcPct val="115000"/>
              </a:lnSpc>
              <a:spcBef>
                <a:spcPts val="0"/>
              </a:spcBef>
              <a:spcAft>
                <a:spcPts val="0"/>
              </a:spcAft>
              <a:buNone/>
            </a:pPr>
            <a:r>
              <a:rPr lang="el-GR" sz="800" dirty="0">
                <a:solidFill>
                  <a:schemeClr val="dk1"/>
                </a:solidFill>
              </a:rPr>
              <a:t>Πεδίο έρευνας</a:t>
            </a:r>
            <a:r>
              <a:rPr lang="fr" sz="800" dirty="0">
                <a:solidFill>
                  <a:schemeClr val="dk1"/>
                </a:solidFill>
              </a:rPr>
              <a:t>: </a:t>
            </a:r>
            <a:endParaRPr sz="800" dirty="0">
              <a:solidFill>
                <a:schemeClr val="dk1"/>
              </a:solidFill>
            </a:endParaRPr>
          </a:p>
          <a:p>
            <a:pPr marL="0" lvl="0" indent="0" algn="ctr" rtl="0">
              <a:lnSpc>
                <a:spcPct val="115000"/>
              </a:lnSpc>
              <a:spcBef>
                <a:spcPts val="0"/>
              </a:spcBef>
              <a:spcAft>
                <a:spcPts val="0"/>
              </a:spcAft>
              <a:buNone/>
            </a:pPr>
            <a:r>
              <a:rPr lang="el-GR" sz="800" dirty="0">
                <a:solidFill>
                  <a:schemeClr val="dk1"/>
                </a:solidFill>
              </a:rPr>
              <a:t>Γαλλία, Ρουμανία, Βουλγαρία, Ελλάδα, Κύπρος</a:t>
            </a:r>
          </a:p>
          <a:p>
            <a:pPr marL="0" lvl="0" indent="0" algn="ctr" rtl="0">
              <a:lnSpc>
                <a:spcPct val="115000"/>
              </a:lnSpc>
              <a:spcBef>
                <a:spcPts val="0"/>
              </a:spcBef>
              <a:spcAft>
                <a:spcPts val="0"/>
              </a:spcAft>
              <a:buNone/>
            </a:pPr>
            <a:endParaRPr sz="1100" dirty="0">
              <a:solidFill>
                <a:schemeClr val="dk1"/>
              </a:solidFill>
            </a:endParaRPr>
          </a:p>
          <a:p>
            <a:pPr marL="0" lvl="0" indent="0" algn="ctr" rtl="0">
              <a:lnSpc>
                <a:spcPct val="115000"/>
              </a:lnSpc>
              <a:spcBef>
                <a:spcPts val="0"/>
              </a:spcBef>
              <a:spcAft>
                <a:spcPts val="0"/>
              </a:spcAft>
              <a:buNone/>
            </a:pPr>
            <a:r>
              <a:rPr lang="el-GR" sz="1100" dirty="0">
                <a:solidFill>
                  <a:schemeClr val="dk1"/>
                </a:solidFill>
              </a:rPr>
              <a:t>Απρίλιος</a:t>
            </a:r>
            <a:r>
              <a:rPr lang="fr" sz="1100" dirty="0">
                <a:solidFill>
                  <a:schemeClr val="dk1"/>
                </a:solidFill>
              </a:rPr>
              <a:t> 2023</a:t>
            </a:r>
            <a:endParaRPr sz="1100" dirty="0">
              <a:solidFill>
                <a:schemeClr val="dk1"/>
              </a:solidFill>
            </a:endParaRPr>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a:t>
            </a:fld>
            <a:endParaRPr/>
          </a:p>
        </p:txBody>
      </p:sp>
      <p:sp>
        <p:nvSpPr>
          <p:cNvPr id="57" name="Google Shape;57;p13"/>
          <p:cNvSpPr/>
          <p:nvPr/>
        </p:nvSpPr>
        <p:spPr>
          <a:xfrm>
            <a:off x="0" y="1184700"/>
            <a:ext cx="3900900" cy="3958800"/>
          </a:xfrm>
          <a:prstGeom prst="rtTriangle">
            <a:avLst/>
          </a:prstGeom>
          <a:solidFill>
            <a:srgbClr val="C9DAF8">
              <a:alpha val="7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7918225" y="152400"/>
            <a:ext cx="1073400" cy="451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a:blip r:embed="rId3">
            <a:alphaModFix/>
          </a:blip>
          <a:stretch>
            <a:fillRect/>
          </a:stretch>
        </p:blipFill>
        <p:spPr>
          <a:xfrm>
            <a:off x="7918242" y="829138"/>
            <a:ext cx="1073372" cy="453200"/>
          </a:xfrm>
          <a:prstGeom prst="rect">
            <a:avLst/>
          </a:prstGeom>
          <a:noFill/>
          <a:ln>
            <a:noFill/>
          </a:ln>
        </p:spPr>
      </p:pic>
      <p:pic>
        <p:nvPicPr>
          <p:cNvPr id="60" name="Google Shape;60;p13"/>
          <p:cNvPicPr preferRelativeResize="0"/>
          <p:nvPr/>
        </p:nvPicPr>
        <p:blipFill>
          <a:blip r:embed="rId4">
            <a:alphaModFix/>
          </a:blip>
          <a:stretch>
            <a:fillRect/>
          </a:stretch>
        </p:blipFill>
        <p:spPr>
          <a:xfrm>
            <a:off x="8009262" y="2161275"/>
            <a:ext cx="891326" cy="410420"/>
          </a:xfrm>
          <a:prstGeom prst="rect">
            <a:avLst/>
          </a:prstGeom>
          <a:noFill/>
          <a:ln>
            <a:noFill/>
          </a:ln>
        </p:spPr>
      </p:pic>
      <p:pic>
        <p:nvPicPr>
          <p:cNvPr id="61" name="Google Shape;61;p13"/>
          <p:cNvPicPr preferRelativeResize="0"/>
          <p:nvPr/>
        </p:nvPicPr>
        <p:blipFill>
          <a:blip r:embed="rId5">
            <a:alphaModFix/>
          </a:blip>
          <a:stretch>
            <a:fillRect/>
          </a:stretch>
        </p:blipFill>
        <p:spPr>
          <a:xfrm>
            <a:off x="8108168" y="204023"/>
            <a:ext cx="693519" cy="490325"/>
          </a:xfrm>
          <a:prstGeom prst="rect">
            <a:avLst/>
          </a:prstGeom>
          <a:noFill/>
          <a:ln>
            <a:noFill/>
          </a:ln>
        </p:spPr>
      </p:pic>
      <p:pic>
        <p:nvPicPr>
          <p:cNvPr id="62" name="Google Shape;62;p13"/>
          <p:cNvPicPr preferRelativeResize="0"/>
          <p:nvPr/>
        </p:nvPicPr>
        <p:blipFill>
          <a:blip r:embed="rId6">
            <a:alphaModFix/>
          </a:blip>
          <a:stretch>
            <a:fillRect/>
          </a:stretch>
        </p:blipFill>
        <p:spPr>
          <a:xfrm>
            <a:off x="8180588" y="1548025"/>
            <a:ext cx="548701" cy="490325"/>
          </a:xfrm>
          <a:prstGeom prst="rect">
            <a:avLst/>
          </a:prstGeom>
          <a:noFill/>
          <a:ln>
            <a:noFill/>
          </a:ln>
        </p:spPr>
      </p:pic>
      <p:pic>
        <p:nvPicPr>
          <p:cNvPr id="63" name="Google Shape;63;p13"/>
          <p:cNvPicPr preferRelativeResize="0"/>
          <p:nvPr/>
        </p:nvPicPr>
        <p:blipFill rotWithShape="1">
          <a:blip r:embed="rId7">
            <a:alphaModFix/>
          </a:blip>
          <a:srcRect t="22085" b="27073"/>
          <a:stretch/>
        </p:blipFill>
        <p:spPr>
          <a:xfrm>
            <a:off x="8009277" y="3390865"/>
            <a:ext cx="891325" cy="453202"/>
          </a:xfrm>
          <a:prstGeom prst="rect">
            <a:avLst/>
          </a:prstGeom>
          <a:noFill/>
          <a:ln>
            <a:noFill/>
          </a:ln>
        </p:spPr>
      </p:pic>
      <p:pic>
        <p:nvPicPr>
          <p:cNvPr id="64" name="Google Shape;64;p13"/>
          <p:cNvPicPr preferRelativeResize="0"/>
          <p:nvPr/>
        </p:nvPicPr>
        <p:blipFill>
          <a:blip r:embed="rId8">
            <a:alphaModFix/>
          </a:blip>
          <a:stretch>
            <a:fillRect/>
          </a:stretch>
        </p:blipFill>
        <p:spPr>
          <a:xfrm>
            <a:off x="8180600" y="2691763"/>
            <a:ext cx="548699" cy="562031"/>
          </a:xfrm>
          <a:prstGeom prst="rect">
            <a:avLst/>
          </a:prstGeom>
          <a:noFill/>
          <a:ln>
            <a:noFill/>
          </a:ln>
        </p:spPr>
      </p:pic>
      <p:pic>
        <p:nvPicPr>
          <p:cNvPr id="65" name="Google Shape;65;p13"/>
          <p:cNvPicPr preferRelativeResize="0"/>
          <p:nvPr/>
        </p:nvPicPr>
        <p:blipFill>
          <a:blip r:embed="rId9">
            <a:alphaModFix/>
          </a:blip>
          <a:stretch>
            <a:fillRect/>
          </a:stretch>
        </p:blipFill>
        <p:spPr>
          <a:xfrm>
            <a:off x="8032000" y="3914308"/>
            <a:ext cx="891325" cy="644491"/>
          </a:xfrm>
          <a:prstGeom prst="rect">
            <a:avLst/>
          </a:prstGeom>
          <a:noFill/>
          <a:ln>
            <a:noFill/>
          </a:ln>
        </p:spPr>
      </p:pic>
      <p:pic>
        <p:nvPicPr>
          <p:cNvPr id="66" name="Google Shape;66;p13"/>
          <p:cNvPicPr preferRelativeResize="0"/>
          <p:nvPr/>
        </p:nvPicPr>
        <p:blipFill rotWithShape="1">
          <a:blip r:embed="rId10">
            <a:alphaModFix/>
          </a:blip>
          <a:srcRect r="24311"/>
          <a:stretch/>
        </p:blipFill>
        <p:spPr>
          <a:xfrm>
            <a:off x="76718" y="4423728"/>
            <a:ext cx="2339342" cy="6330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p:nvPr/>
        </p:nvSpPr>
        <p:spPr>
          <a:xfrm rot="5400000">
            <a:off x="361200" y="-361200"/>
            <a:ext cx="4897800" cy="5620200"/>
          </a:xfrm>
          <a:prstGeom prst="rtTriangle">
            <a:avLst/>
          </a:prstGeom>
          <a:solidFill>
            <a:srgbClr val="D9EAD3">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10</a:t>
            </a:fld>
            <a:endParaRPr/>
          </a:p>
        </p:txBody>
      </p:sp>
      <p:sp>
        <p:nvSpPr>
          <p:cNvPr id="135" name="Google Shape;135;p22"/>
          <p:cNvSpPr txBox="1"/>
          <p:nvPr/>
        </p:nvSpPr>
        <p:spPr>
          <a:xfrm>
            <a:off x="574200" y="86683"/>
            <a:ext cx="7995600" cy="506674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l-GR" sz="1200" dirty="0">
                <a:solidFill>
                  <a:schemeClr val="dk1"/>
                </a:solidFill>
              </a:rPr>
              <a:t>Κριτήρια για </a:t>
            </a:r>
            <a:r>
              <a:rPr lang="el-GR" sz="1200" b="1" dirty="0">
                <a:solidFill>
                  <a:schemeClr val="dk1"/>
                </a:solidFill>
              </a:rPr>
              <a:t>επιτυχημένα μαθησιακά περιβάλλοντα στη μάθηση πολλών γενεών</a:t>
            </a:r>
            <a:endParaRPr lang="en-US" sz="1200" b="1" dirty="0">
              <a:solidFill>
                <a:srgbClr val="313133"/>
              </a:solidFill>
            </a:endParaRPr>
          </a:p>
          <a:p>
            <a:pPr marL="457200" lvl="0" indent="-292100" algn="l" rtl="0">
              <a:lnSpc>
                <a:spcPct val="150000"/>
              </a:lnSpc>
              <a:spcBef>
                <a:spcPts val="0"/>
              </a:spcBef>
              <a:spcAft>
                <a:spcPts val="0"/>
              </a:spcAft>
              <a:buSzPts val="1000"/>
              <a:buChar char="●"/>
            </a:pPr>
            <a:r>
              <a:rPr lang="el-GR" sz="1050" dirty="0">
                <a:solidFill>
                  <a:schemeClr val="dk1"/>
                </a:solidFill>
              </a:rPr>
              <a:t>Μικτή μάθηση και καινοτόμο παιδαγωγικό περιεχόμενο, έχοντας κατά νου ότι το μεγαλύτερο λάθος είναι να πιστεύουμε ότι οι ηλικιωμένοι θέλουν παρωχημένη μάθηση και οι νέοι θέλουν παιχνιδοποίηση</a:t>
            </a:r>
          </a:p>
          <a:p>
            <a:pPr marL="457200" lvl="0" indent="-292100" algn="l" rtl="0">
              <a:lnSpc>
                <a:spcPct val="150000"/>
              </a:lnSpc>
              <a:spcBef>
                <a:spcPts val="0"/>
              </a:spcBef>
              <a:spcAft>
                <a:spcPts val="0"/>
              </a:spcAft>
              <a:buSzPts val="1000"/>
              <a:buChar char="●"/>
            </a:pPr>
            <a:r>
              <a:rPr lang="el-GR" sz="1050" dirty="0">
                <a:solidFill>
                  <a:schemeClr val="dk1"/>
                </a:solidFill>
              </a:rPr>
              <a:t>Προώθηση αξιών όπως η κατανόηση, η αποδοχή και ο σεβασμός και η αξία της ατομικής συνεισφοράς</a:t>
            </a:r>
          </a:p>
          <a:p>
            <a:pPr marL="457200" lvl="0" indent="-292100" algn="l" rtl="0">
              <a:lnSpc>
                <a:spcPct val="150000"/>
              </a:lnSpc>
              <a:spcBef>
                <a:spcPts val="0"/>
              </a:spcBef>
              <a:spcAft>
                <a:spcPts val="0"/>
              </a:spcAft>
              <a:buSzPts val="1000"/>
              <a:buChar char="●"/>
            </a:pPr>
            <a:r>
              <a:rPr lang="el-GR" sz="1050" dirty="0">
                <a:solidFill>
                  <a:schemeClr val="dk1"/>
                </a:solidFill>
              </a:rPr>
              <a:t>Συμμετοχική μάθηση: οι συμμετέχοντες θα πρέπει να συμμετέχουν πλήρως στη διαμόρφωση της δραστηριότητας και να αναπτύσσουν αίσθημα ιδιοκτησίας</a:t>
            </a:r>
          </a:p>
          <a:p>
            <a:pPr marL="457200" lvl="0" indent="-292100" algn="l" rtl="0">
              <a:lnSpc>
                <a:spcPct val="150000"/>
              </a:lnSpc>
              <a:spcBef>
                <a:spcPts val="0"/>
              </a:spcBef>
              <a:spcAft>
                <a:spcPts val="0"/>
              </a:spcAft>
              <a:buSzPts val="1000"/>
              <a:buChar char="●"/>
            </a:pPr>
            <a:r>
              <a:rPr lang="el-GR" sz="1050" dirty="0">
                <a:solidFill>
                  <a:schemeClr val="dk1"/>
                </a:solidFill>
              </a:rPr>
              <a:t>Ανοιχτή επικοινωνία</a:t>
            </a:r>
          </a:p>
          <a:p>
            <a:pPr marL="457200" lvl="0" indent="-292100" algn="l" rtl="0">
              <a:lnSpc>
                <a:spcPct val="150000"/>
              </a:lnSpc>
              <a:spcBef>
                <a:spcPts val="0"/>
              </a:spcBef>
              <a:spcAft>
                <a:spcPts val="0"/>
              </a:spcAft>
              <a:buSzPts val="1000"/>
              <a:buChar char="●"/>
            </a:pPr>
            <a:r>
              <a:rPr lang="el-GR" sz="1050" dirty="0">
                <a:solidFill>
                  <a:schemeClr val="dk1"/>
                </a:solidFill>
              </a:rPr>
              <a:t>Εργασίες με βάση το έργο</a:t>
            </a:r>
          </a:p>
          <a:p>
            <a:pPr marL="457200" lvl="0" indent="-292100" algn="l" rtl="0">
              <a:lnSpc>
                <a:spcPct val="150000"/>
              </a:lnSpc>
              <a:spcBef>
                <a:spcPts val="0"/>
              </a:spcBef>
              <a:spcAft>
                <a:spcPts val="0"/>
              </a:spcAft>
              <a:buSzPts val="1000"/>
              <a:buChar char="●"/>
            </a:pPr>
            <a:r>
              <a:rPr lang="el-GR" sz="1050" dirty="0">
                <a:solidFill>
                  <a:schemeClr val="dk1"/>
                </a:solidFill>
              </a:rPr>
              <a:t>Διαθεματική ή Διεπιστημονική μάθηση </a:t>
            </a:r>
          </a:p>
          <a:p>
            <a:pPr marL="457200" lvl="0" indent="-292100" algn="l" rtl="0">
              <a:lnSpc>
                <a:spcPct val="150000"/>
              </a:lnSpc>
              <a:spcBef>
                <a:spcPts val="0"/>
              </a:spcBef>
              <a:spcAft>
                <a:spcPts val="0"/>
              </a:spcAft>
              <a:buSzPts val="1000"/>
              <a:buChar char="●"/>
            </a:pPr>
            <a:r>
              <a:rPr lang="el-GR" sz="1050" dirty="0">
                <a:solidFill>
                  <a:schemeClr val="dk1"/>
                </a:solidFill>
              </a:rPr>
              <a:t>Η τεχνολογία χρησιμοποιείται για τη δημιουργία ενδιαφέροντος και την ενίσχυση του περιεχομένου</a:t>
            </a:r>
          </a:p>
          <a:p>
            <a:pPr marL="457200" lvl="0" indent="-292100" algn="l" rtl="0">
              <a:lnSpc>
                <a:spcPct val="150000"/>
              </a:lnSpc>
              <a:spcBef>
                <a:spcPts val="0"/>
              </a:spcBef>
              <a:spcAft>
                <a:spcPts val="0"/>
              </a:spcAft>
              <a:buSzPts val="1000"/>
              <a:buChar char="●"/>
            </a:pPr>
            <a:r>
              <a:rPr lang="el-GR" sz="1050" dirty="0">
                <a:solidFill>
                  <a:schemeClr val="dk1"/>
                </a:solidFill>
              </a:rPr>
              <a:t>Ανάπτυξη συνεργασιών μεταξύ σχολείων και τοπικών κοινωνιών</a:t>
            </a:r>
          </a:p>
          <a:p>
            <a:pPr marL="457200" lvl="0" indent="-292100" algn="l" rtl="0">
              <a:lnSpc>
                <a:spcPct val="150000"/>
              </a:lnSpc>
              <a:spcBef>
                <a:spcPts val="0"/>
              </a:spcBef>
              <a:spcAft>
                <a:spcPts val="0"/>
              </a:spcAft>
              <a:buSzPts val="1000"/>
              <a:buChar char="●"/>
            </a:pPr>
            <a:r>
              <a:rPr lang="el-GR" sz="1050" dirty="0">
                <a:solidFill>
                  <a:schemeClr val="dk1"/>
                </a:solidFill>
              </a:rPr>
              <a:t>Πολιτισμικά θεμελιωμένη μάθηση: το πλαίσιο αναγκών και οι στάσεις των πολιτισμών διαφέρουν πολύ. Μια προσέγγιση που υιοθετείται σε έναν τομέα μπορεί να μην λειτουργεί ή να είναι σχετική σε έναν άλλο λόγω αυτών των διαφορών.</a:t>
            </a:r>
            <a:endParaRPr lang="en-US" sz="1050" dirty="0">
              <a:solidFill>
                <a:schemeClr val="dk1"/>
              </a:solidFill>
            </a:endParaRPr>
          </a:p>
          <a:p>
            <a:pPr marL="0" lvl="0" indent="0" algn="l" rtl="0">
              <a:lnSpc>
                <a:spcPct val="150000"/>
              </a:lnSpc>
              <a:spcBef>
                <a:spcPts val="0"/>
              </a:spcBef>
              <a:spcAft>
                <a:spcPts val="0"/>
              </a:spcAft>
              <a:buNone/>
            </a:pPr>
            <a:endParaRPr lang="el-GR" sz="1050" b="1" dirty="0">
              <a:solidFill>
                <a:schemeClr val="dk1"/>
              </a:solidFill>
            </a:endParaRPr>
          </a:p>
          <a:p>
            <a:pPr marL="0" lvl="0" indent="0" algn="l" rtl="0">
              <a:lnSpc>
                <a:spcPct val="150000"/>
              </a:lnSpc>
              <a:spcBef>
                <a:spcPts val="0"/>
              </a:spcBef>
              <a:spcAft>
                <a:spcPts val="0"/>
              </a:spcAft>
              <a:buNone/>
            </a:pPr>
            <a:r>
              <a:rPr lang="el-GR" sz="1050" b="1" dirty="0">
                <a:solidFill>
                  <a:schemeClr val="dk1"/>
                </a:solidFill>
              </a:rPr>
              <a:t>Κοινωνικές επιπτώσεις </a:t>
            </a:r>
            <a:r>
              <a:rPr lang="el-GR" sz="1050" dirty="0">
                <a:solidFill>
                  <a:schemeClr val="dk1"/>
                </a:solidFill>
              </a:rPr>
              <a:t>της μάθησης πολλών γενεών</a:t>
            </a:r>
            <a:endParaRPr sz="1050" dirty="0">
              <a:solidFill>
                <a:schemeClr val="dk1"/>
              </a:solidFill>
            </a:endParaRPr>
          </a:p>
          <a:p>
            <a:pPr marL="457200" lvl="0" indent="-292100" algn="l" rtl="0">
              <a:lnSpc>
                <a:spcPct val="150000"/>
              </a:lnSpc>
              <a:spcBef>
                <a:spcPts val="0"/>
              </a:spcBef>
              <a:spcAft>
                <a:spcPts val="0"/>
              </a:spcAft>
              <a:buClr>
                <a:schemeClr val="dk1"/>
              </a:buClr>
              <a:buSzPts val="1000"/>
              <a:buChar char="●"/>
            </a:pPr>
            <a:r>
              <a:rPr lang="el-GR" sz="1050" dirty="0">
                <a:solidFill>
                  <a:schemeClr val="dk1"/>
                </a:solidFill>
              </a:rPr>
              <a:t>Συμβάλλει στο να σπάσει ο δεσμός μεταξύ μειονεκτικών οικογενειακών υποβάθρων και φτωχών εκπαιδευτικών αποτελεσμάτων μέσω της συνεργασίας μεταξύ σχολείων και οικογενειών/κοινοτήτων</a:t>
            </a:r>
          </a:p>
          <a:p>
            <a:pPr marL="457200" lvl="0" indent="-292100" algn="l" rtl="0">
              <a:lnSpc>
                <a:spcPct val="150000"/>
              </a:lnSpc>
              <a:spcBef>
                <a:spcPts val="0"/>
              </a:spcBef>
              <a:spcAft>
                <a:spcPts val="0"/>
              </a:spcAft>
              <a:buClr>
                <a:schemeClr val="dk1"/>
              </a:buClr>
              <a:buSzPts val="1000"/>
              <a:buChar char="●"/>
            </a:pPr>
            <a:r>
              <a:rPr lang="el-GR" sz="1050" dirty="0">
                <a:solidFill>
                  <a:schemeClr val="dk1"/>
                </a:solidFill>
              </a:rPr>
              <a:t>Προωθεί την ενεργό συμμετοχή του πολίτη</a:t>
            </a:r>
          </a:p>
          <a:p>
            <a:pPr marL="457200" lvl="0" indent="-292100" algn="l" rtl="0">
              <a:lnSpc>
                <a:spcPct val="150000"/>
              </a:lnSpc>
              <a:spcBef>
                <a:spcPts val="0"/>
              </a:spcBef>
              <a:spcAft>
                <a:spcPts val="0"/>
              </a:spcAft>
              <a:buClr>
                <a:schemeClr val="dk1"/>
              </a:buClr>
              <a:buSzPts val="1000"/>
              <a:buChar char="●"/>
            </a:pPr>
            <a:r>
              <a:rPr lang="el-GR" sz="1050" dirty="0">
                <a:solidFill>
                  <a:schemeClr val="dk1"/>
                </a:solidFill>
              </a:rPr>
              <a:t>Προκαλεί τον ηλικιακό ρατσισμό: τόσο οι νέοι όσο και οι μεγάλοι είναι θύματα του ηλικιακού ρατσισμού. Η συνάντηση σημαίνει ότι μπορούν να εξερευνήσουν ποιοι πραγματικά είναι και τι έχουν να κερδίσουν ο ένας από τον άλλον</a:t>
            </a:r>
            <a:endParaRPr sz="105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11</a:t>
            </a:fld>
            <a:endParaRPr/>
          </a:p>
        </p:txBody>
      </p:sp>
      <p:sp>
        <p:nvSpPr>
          <p:cNvPr id="141" name="Google Shape;141;p23"/>
          <p:cNvSpPr txBox="1"/>
          <p:nvPr/>
        </p:nvSpPr>
        <p:spPr>
          <a:xfrm>
            <a:off x="304050" y="268925"/>
            <a:ext cx="714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b="1" dirty="0"/>
              <a:t>Διαγενεακή μάθηση </a:t>
            </a:r>
            <a:r>
              <a:rPr lang="fr" b="1" dirty="0"/>
              <a:t>– </a:t>
            </a:r>
            <a:r>
              <a:rPr lang="el-GR" b="1" dirty="0"/>
              <a:t>Ευκαιρίες και προκλήσεις</a:t>
            </a:r>
            <a:endParaRPr b="1" dirty="0"/>
          </a:p>
        </p:txBody>
      </p:sp>
      <p:sp>
        <p:nvSpPr>
          <p:cNvPr id="142" name="Google Shape;142;p23"/>
          <p:cNvSpPr txBox="1"/>
          <p:nvPr/>
        </p:nvSpPr>
        <p:spPr>
          <a:xfrm>
            <a:off x="426425" y="972775"/>
            <a:ext cx="3879000" cy="3193152"/>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GR" sz="1000" b="1" dirty="0">
                <a:solidFill>
                  <a:schemeClr val="dk1"/>
                </a:solidFill>
              </a:rPr>
              <a:t>ΕΥΚΑΙΡΙΕΣ</a:t>
            </a:r>
            <a:endParaRPr sz="1000" b="1" dirty="0">
              <a:solidFill>
                <a:schemeClr val="dk1"/>
              </a:solidFill>
            </a:endParaRPr>
          </a:p>
          <a:p>
            <a:pPr marL="0" lvl="0" indent="0" algn="l" rtl="0">
              <a:lnSpc>
                <a:spcPct val="115000"/>
              </a:lnSpc>
              <a:spcBef>
                <a:spcPts val="0"/>
              </a:spcBef>
              <a:spcAft>
                <a:spcPts val="0"/>
              </a:spcAft>
              <a:buNone/>
            </a:pPr>
            <a:endParaRPr sz="1000" dirty="0"/>
          </a:p>
          <a:p>
            <a:pPr marL="280799" lvl="0" indent="-293899" algn="l" rtl="0">
              <a:lnSpc>
                <a:spcPct val="115000"/>
              </a:lnSpc>
              <a:spcBef>
                <a:spcPts val="0"/>
              </a:spcBef>
              <a:spcAft>
                <a:spcPts val="0"/>
              </a:spcAft>
              <a:buSzPts val="1000"/>
              <a:buChar char="●"/>
            </a:pPr>
            <a:r>
              <a:rPr lang="el-GR" sz="1000" dirty="0"/>
              <a:t>Η διαγενεακή μάθηση παρέχει δεξιότητες ζωής στις νεότερες γενιές, όπως ανάπτυξη στενότερου συναισθηματικού δεσμού με τη φύση, τις κοινότητες και τις οικογένειες.</a:t>
            </a:r>
          </a:p>
          <a:p>
            <a:pPr marL="280799" lvl="0" indent="-293899" algn="l" rtl="0">
              <a:lnSpc>
                <a:spcPct val="115000"/>
              </a:lnSpc>
              <a:spcBef>
                <a:spcPts val="0"/>
              </a:spcBef>
              <a:spcAft>
                <a:spcPts val="0"/>
              </a:spcAft>
              <a:buSzPts val="1000"/>
              <a:buChar char="●"/>
            </a:pPr>
            <a:r>
              <a:rPr lang="el-GR" sz="1000" dirty="0"/>
              <a:t>Η διαγενεακή μάθηση παρέχει δια βίου μάθηση σε όλες τις γενιές, οι οποίες αποκτούν δεξιότητες, αξίες και γνώσεις. Βοηθά στην ανάπτυξη του κοινωνικού κεφαλαίου και της κοινωνικής συνοχής.</a:t>
            </a:r>
          </a:p>
          <a:p>
            <a:pPr marL="280799" lvl="0" indent="-293899" algn="l" rtl="0">
              <a:lnSpc>
                <a:spcPct val="115000"/>
              </a:lnSpc>
              <a:spcBef>
                <a:spcPts val="0"/>
              </a:spcBef>
              <a:spcAft>
                <a:spcPts val="0"/>
              </a:spcAft>
              <a:buSzPts val="1000"/>
              <a:buChar char="●"/>
            </a:pPr>
            <a:r>
              <a:rPr lang="el-GR" sz="1000" dirty="0"/>
              <a:t>Δημιουργεί ισχυρότερες σχέσεις μεταξύ των γενεών και των οικογενειών.</a:t>
            </a:r>
          </a:p>
          <a:p>
            <a:pPr marL="280799" lvl="0" indent="-293899" algn="l" rtl="0">
              <a:lnSpc>
                <a:spcPct val="115000"/>
              </a:lnSpc>
              <a:spcBef>
                <a:spcPts val="0"/>
              </a:spcBef>
              <a:spcAft>
                <a:spcPts val="0"/>
              </a:spcAft>
              <a:buSzPts val="1000"/>
              <a:buChar char="●"/>
            </a:pPr>
            <a:r>
              <a:rPr lang="el-GR" sz="1000" dirty="0"/>
              <a:t>Οι εκπαιδευτικοί που συμμετέχουν στις έρευνές μας επιδεικνύουν τη θέλησή τους να «ανοίξουν» το σχολείο στην κοινωνία των πολιτών, δημιουργώντας μια σύνδεση μεταξύ των εμπειριών των μαθητών στο σχολείο και των κοινοτήτων τους.</a:t>
            </a:r>
            <a:endParaRPr sz="1000" dirty="0"/>
          </a:p>
        </p:txBody>
      </p:sp>
      <p:sp>
        <p:nvSpPr>
          <p:cNvPr id="143" name="Google Shape;143;p23"/>
          <p:cNvSpPr txBox="1"/>
          <p:nvPr/>
        </p:nvSpPr>
        <p:spPr>
          <a:xfrm>
            <a:off x="4785950" y="669125"/>
            <a:ext cx="3879000" cy="4078009"/>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GR" sz="1000" b="1" dirty="0">
                <a:solidFill>
                  <a:schemeClr val="dk1"/>
                </a:solidFill>
              </a:rPr>
              <a:t>ΠΡΟΚΛΗΣΕΙΣ</a:t>
            </a:r>
            <a:endParaRPr sz="1000" b="1" dirty="0">
              <a:solidFill>
                <a:schemeClr val="dk1"/>
              </a:solidFill>
            </a:endParaRPr>
          </a:p>
          <a:p>
            <a:pPr marL="0" lvl="0" indent="0" algn="l" rtl="0">
              <a:lnSpc>
                <a:spcPct val="115000"/>
              </a:lnSpc>
              <a:spcBef>
                <a:spcPts val="0"/>
              </a:spcBef>
              <a:spcAft>
                <a:spcPts val="0"/>
              </a:spcAft>
              <a:buNone/>
            </a:pPr>
            <a:endParaRPr sz="1000" dirty="0"/>
          </a:p>
          <a:p>
            <a:pPr marL="280799" lvl="0" indent="-293899" algn="l" rtl="0">
              <a:lnSpc>
                <a:spcPct val="115000"/>
              </a:lnSpc>
              <a:spcBef>
                <a:spcPts val="0"/>
              </a:spcBef>
              <a:spcAft>
                <a:spcPts val="0"/>
              </a:spcAft>
              <a:buSzPts val="1000"/>
              <a:buChar char="●"/>
            </a:pPr>
            <a:r>
              <a:rPr lang="el-GR" sz="1000" dirty="0"/>
              <a:t>Η έλλειψη κατάρτισης σε πρακτικές μεταξύ των γενεών και το γεγονός ότι η διαγενεακή μάθηση δεν αποτελεί μέρος του επίσημου προγράμματος σπουδών στις περισσότερες χώρες.</a:t>
            </a:r>
          </a:p>
          <a:p>
            <a:pPr marL="280799" lvl="0" indent="-293899" algn="l" rtl="0">
              <a:lnSpc>
                <a:spcPct val="115000"/>
              </a:lnSpc>
              <a:spcBef>
                <a:spcPts val="0"/>
              </a:spcBef>
              <a:spcAft>
                <a:spcPts val="0"/>
              </a:spcAft>
              <a:buSzPts val="1000"/>
              <a:buChar char="●"/>
            </a:pPr>
            <a:r>
              <a:rPr lang="el-GR" sz="1000" dirty="0"/>
              <a:t>Χάσμα γενεών: οι παιδαγωγικές προσεγγίσεις είναι τελείως διαφορετικές (παραδοσιακές και κάθετες έναντι αντίστροφης, ομότιμης παιδαγωγικής…)</a:t>
            </a:r>
          </a:p>
          <a:p>
            <a:pPr marL="280799" lvl="0" indent="-293899" algn="l" rtl="0">
              <a:lnSpc>
                <a:spcPct val="115000"/>
              </a:lnSpc>
              <a:spcBef>
                <a:spcPts val="0"/>
              </a:spcBef>
              <a:spcAft>
                <a:spcPts val="0"/>
              </a:spcAft>
              <a:buSzPts val="1000"/>
              <a:buChar char="●"/>
            </a:pPr>
            <a:r>
              <a:rPr lang="el-GR" sz="1000" dirty="0"/>
              <a:t>Αναφορές γενεών που οι άλλες γενιές δεν καταλαβαίνουν πλέον</a:t>
            </a:r>
          </a:p>
          <a:p>
            <a:pPr marL="280799" lvl="0" indent="-293899" algn="l" rtl="0">
              <a:lnSpc>
                <a:spcPct val="115000"/>
              </a:lnSpc>
              <a:spcBef>
                <a:spcPts val="0"/>
              </a:spcBef>
              <a:spcAft>
                <a:spcPts val="0"/>
              </a:spcAft>
              <a:buSzPts val="1000"/>
              <a:buChar char="●"/>
            </a:pPr>
            <a:r>
              <a:rPr lang="el-GR" sz="1000" dirty="0">
                <a:solidFill>
                  <a:schemeClr val="dk1"/>
                </a:solidFill>
              </a:rPr>
              <a:t>Η ηλικία θεωρείται ως φαινόμενο συστημικών διακρίσεων προς τους ηλικιωμένους και τους νέους.</a:t>
            </a:r>
          </a:p>
          <a:p>
            <a:pPr marL="280799" lvl="0" indent="-293899" algn="l" rtl="0">
              <a:lnSpc>
                <a:spcPct val="115000"/>
              </a:lnSpc>
              <a:spcBef>
                <a:spcPts val="0"/>
              </a:spcBef>
              <a:spcAft>
                <a:spcPts val="0"/>
              </a:spcAft>
              <a:buSzPts val="1000"/>
              <a:buChar char="●"/>
            </a:pPr>
            <a:r>
              <a:rPr lang="el-GR" sz="1000" dirty="0">
                <a:solidFill>
                  <a:schemeClr val="dk1"/>
                </a:solidFill>
              </a:rPr>
              <a:t>Απαιτούνται επίσημοι και άτυποι χώροι για να καταστεί δυνατή η πολιτική συμμετοχή των νέων και η πρόσβαση σε πληροφορίες σχετικά με τις πολιτικές για την κλιματική αλλαγή.</a:t>
            </a:r>
          </a:p>
          <a:p>
            <a:pPr marL="280799" lvl="0" indent="-293899" algn="l" rtl="0">
              <a:lnSpc>
                <a:spcPct val="115000"/>
              </a:lnSpc>
              <a:spcBef>
                <a:spcPts val="0"/>
              </a:spcBef>
              <a:spcAft>
                <a:spcPts val="0"/>
              </a:spcAft>
              <a:buSzPts val="1000"/>
              <a:buChar char="●"/>
            </a:pPr>
            <a:r>
              <a:rPr lang="el-GR" sz="1000" dirty="0">
                <a:solidFill>
                  <a:schemeClr val="dk1"/>
                </a:solidFill>
              </a:rPr>
              <a:t>Η ανάλυση των ομάδων εστίασης των δασκάλων δείχνει ότι παρόλο που οι γονείς και οι κοινότητες έχουν εμπλακεί σε ορισμένα σχολικά έργα, η διαγενεακή μάθηση δεν είναι μια οικεία έννοια ή συστηματικός μηχανισμός. Η εφαρμογή του τους φαίνεται περίπλοκη.</a:t>
            </a:r>
            <a:endParaRPr sz="10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47"/>
        <p:cNvGrpSpPr/>
        <p:nvPr/>
      </p:nvGrpSpPr>
      <p:grpSpPr>
        <a:xfrm>
          <a:off x="0" y="0"/>
          <a:ext cx="0" cy="0"/>
          <a:chOff x="0" y="0"/>
          <a:chExt cx="0" cy="0"/>
        </a:xfrm>
      </p:grpSpPr>
      <p:pic>
        <p:nvPicPr>
          <p:cNvPr id="148" name="Google Shape;148;p24"/>
          <p:cNvPicPr preferRelativeResize="0"/>
          <p:nvPr/>
        </p:nvPicPr>
        <p:blipFill>
          <a:blip r:embed="rId3">
            <a:alphaModFix/>
          </a:blip>
          <a:stretch>
            <a:fillRect/>
          </a:stretch>
        </p:blipFill>
        <p:spPr>
          <a:xfrm>
            <a:off x="719075" y="0"/>
            <a:ext cx="7705841" cy="5143502"/>
          </a:xfrm>
          <a:prstGeom prst="rect">
            <a:avLst/>
          </a:prstGeom>
          <a:noFill/>
          <a:ln>
            <a:noFill/>
          </a:ln>
        </p:spPr>
      </p:pic>
      <p:sp>
        <p:nvSpPr>
          <p:cNvPr id="149" name="Google Shape;14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12</a:t>
            </a:fld>
            <a:endParaRPr/>
          </a:p>
        </p:txBody>
      </p:sp>
      <p:sp>
        <p:nvSpPr>
          <p:cNvPr id="150" name="Google Shape;150;p24"/>
          <p:cNvSpPr txBox="1"/>
          <p:nvPr/>
        </p:nvSpPr>
        <p:spPr>
          <a:xfrm>
            <a:off x="642825" y="2514925"/>
            <a:ext cx="3268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GR" b="1" dirty="0">
                <a:solidFill>
                  <a:schemeClr val="lt1"/>
                </a:solidFill>
              </a:rPr>
              <a:t>ΔΙΑΓΕΝΕΑΚΗ ΜΑΘΗΣΗ</a:t>
            </a:r>
            <a:endParaRPr b="1" dirty="0">
              <a:solidFill>
                <a:schemeClr val="lt1"/>
              </a:solidFill>
            </a:endParaRPr>
          </a:p>
          <a:p>
            <a:pPr marL="0" lvl="0" indent="0" algn="ctr" rtl="0">
              <a:spcBef>
                <a:spcPts val="0"/>
              </a:spcBef>
              <a:spcAft>
                <a:spcPts val="0"/>
              </a:spcAft>
              <a:buNone/>
            </a:pPr>
            <a:r>
              <a:rPr lang="fr" b="1" dirty="0">
                <a:solidFill>
                  <a:schemeClr val="lt1"/>
                </a:solidFill>
              </a:rPr>
              <a:t>-</a:t>
            </a:r>
            <a:endParaRPr b="1" dirty="0">
              <a:solidFill>
                <a:schemeClr val="lt1"/>
              </a:solidFill>
            </a:endParaRPr>
          </a:p>
          <a:p>
            <a:pPr marL="0" lvl="0" indent="0" algn="ctr" rtl="0">
              <a:spcBef>
                <a:spcPts val="0"/>
              </a:spcBef>
              <a:spcAft>
                <a:spcPts val="0"/>
              </a:spcAft>
              <a:buNone/>
            </a:pPr>
            <a:r>
              <a:rPr lang="el-GR" b="1" dirty="0">
                <a:solidFill>
                  <a:schemeClr val="lt1"/>
                </a:solidFill>
              </a:rPr>
              <a:t>ΟΜΑΔΕΣ-ΣΤΟΧΟΥ</a:t>
            </a:r>
            <a:endParaRPr b="1" dirty="0">
              <a:solidFill>
                <a:schemeClr val="lt1"/>
              </a:solidFill>
            </a:endParaRPr>
          </a:p>
          <a:p>
            <a:pPr marL="0" lvl="0" indent="0" algn="ctr" rtl="0">
              <a:spcBef>
                <a:spcPts val="0"/>
              </a:spcBef>
              <a:spcAft>
                <a:spcPts val="0"/>
              </a:spcAft>
              <a:buNone/>
            </a:pPr>
            <a:r>
              <a:rPr lang="el-GR" b="1" dirty="0">
                <a:solidFill>
                  <a:schemeClr val="lt1"/>
                </a:solidFill>
              </a:rPr>
              <a:t>ΠΡΟΦΙΛ ΣΥΜΠΕΡΙΦΟΡΑΣ</a:t>
            </a:r>
            <a:endParaRPr b="1" dirty="0">
              <a:solidFill>
                <a:schemeClr val="lt1"/>
              </a:solidFill>
            </a:endParaRPr>
          </a:p>
        </p:txBody>
      </p:sp>
      <p:sp>
        <p:nvSpPr>
          <p:cNvPr id="151" name="Google Shape;151;p24"/>
          <p:cNvSpPr txBox="1"/>
          <p:nvPr/>
        </p:nvSpPr>
        <p:spPr>
          <a:xfrm>
            <a:off x="2216600" y="3777025"/>
            <a:ext cx="548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4000" b="1">
                <a:solidFill>
                  <a:schemeClr val="lt1"/>
                </a:solidFill>
                <a:latin typeface="Courier New"/>
                <a:ea typeface="Courier New"/>
                <a:cs typeface="Courier New"/>
                <a:sym typeface="Courier New"/>
              </a:rPr>
              <a:t>3</a:t>
            </a:r>
            <a:endParaRPr sz="4000" b="1">
              <a:solidFill>
                <a:schemeClr val="lt1"/>
              </a:solidFill>
              <a:latin typeface="Courier New"/>
              <a:ea typeface="Courier New"/>
              <a:cs typeface="Courier New"/>
              <a:sym typeface="Courier New"/>
            </a:endParaRPr>
          </a:p>
        </p:txBody>
      </p:sp>
      <p:sp>
        <p:nvSpPr>
          <p:cNvPr id="152" name="Google Shape;152;p24"/>
          <p:cNvSpPr txBox="1"/>
          <p:nvPr/>
        </p:nvSpPr>
        <p:spPr>
          <a:xfrm rot="-5400000">
            <a:off x="7941750" y="863550"/>
            <a:ext cx="20196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700">
                <a:solidFill>
                  <a:schemeClr val="dk2"/>
                </a:solidFill>
                <a:latin typeface="Helvetica Neue"/>
                <a:ea typeface="Helvetica Neue"/>
                <a:cs typeface="Helvetica Neue"/>
                <a:sym typeface="Helvetica Neue"/>
              </a:rPr>
              <a:t>Photo by Alexander Dummer on </a:t>
            </a:r>
            <a:r>
              <a:rPr lang="fr" sz="700" u="sng">
                <a:solidFill>
                  <a:schemeClr val="dk2"/>
                </a:solidFill>
                <a:latin typeface="Helvetica Neue"/>
                <a:ea typeface="Helvetica Neue"/>
                <a:cs typeface="Helvetica Neue"/>
                <a:sym typeface="Helvetica Neue"/>
                <a:hlinkClick r:id="rId4">
                  <a:extLst>
                    <a:ext uri="{A12FA001-AC4F-418D-AE19-62706E023703}">
                      <ahyp:hlinkClr xmlns:ahyp="http://schemas.microsoft.com/office/drawing/2018/hyperlinkcolor" xmlns="" val="tx"/>
                    </a:ext>
                  </a:extLst>
                </a:hlinkClick>
              </a:rPr>
              <a:t>Unsplash</a:t>
            </a:r>
            <a:endParaRPr sz="7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p:nvPr/>
        </p:nvSpPr>
        <p:spPr>
          <a:xfrm>
            <a:off x="378000" y="411600"/>
            <a:ext cx="8388000" cy="71555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l-GR" sz="1000" dirty="0">
                <a:solidFill>
                  <a:schemeClr val="dk1"/>
                </a:solidFill>
              </a:rPr>
              <a:t>Το έργο </a:t>
            </a:r>
            <a:r>
              <a:rPr lang="el-GR" sz="1000" dirty="0" err="1">
                <a:solidFill>
                  <a:schemeClr val="dk1"/>
                </a:solidFill>
              </a:rPr>
              <a:t>Green</a:t>
            </a:r>
            <a:r>
              <a:rPr lang="el-GR" sz="1000" dirty="0">
                <a:solidFill>
                  <a:schemeClr val="dk1"/>
                </a:solidFill>
              </a:rPr>
              <a:t> </a:t>
            </a:r>
            <a:r>
              <a:rPr lang="el-GR" sz="1000" dirty="0" err="1">
                <a:solidFill>
                  <a:schemeClr val="dk1"/>
                </a:solidFill>
              </a:rPr>
              <a:t>Generations</a:t>
            </a:r>
            <a:r>
              <a:rPr lang="el-GR" sz="1000" dirty="0">
                <a:solidFill>
                  <a:schemeClr val="dk1"/>
                </a:solidFill>
              </a:rPr>
              <a:t> απευθύνεται σε εκπαιδευτικούς και παιδαγωγούς παιδιών από 8 έως 18 ετών. Ως εκ τούτου, στοχεύουμε τις γενιές Z και Alpha και τους εκπαιδευτικούς, τις οικογένειες και τις κοινότητές τους. Ακολουθούν μερικά βασικά σημεία σχετικά με τις παιδαγωγικές πτυχές σχετικά με τις γενιές Z και το Alpha.</a:t>
            </a:r>
            <a:endParaRPr sz="1000" dirty="0">
              <a:solidFill>
                <a:schemeClr val="dk1"/>
              </a:solidFill>
            </a:endParaRPr>
          </a:p>
        </p:txBody>
      </p:sp>
      <p:sp>
        <p:nvSpPr>
          <p:cNvPr id="158" name="Google Shape;15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13</a:t>
            </a:fld>
            <a:endParaRPr/>
          </a:p>
        </p:txBody>
      </p:sp>
      <p:graphicFrame>
        <p:nvGraphicFramePr>
          <p:cNvPr id="159" name="Google Shape;159;p25"/>
          <p:cNvGraphicFramePr/>
          <p:nvPr>
            <p:extLst>
              <p:ext uri="{D42A27DB-BD31-4B8C-83A1-F6EECF244321}">
                <p14:modId xmlns:p14="http://schemas.microsoft.com/office/powerpoint/2010/main" xmlns="" val="4154375932"/>
              </p:ext>
            </p:extLst>
          </p:nvPr>
        </p:nvGraphicFramePr>
        <p:xfrm>
          <a:off x="952500" y="1127150"/>
          <a:ext cx="7239000" cy="4061412"/>
        </p:xfrm>
        <a:graphic>
          <a:graphicData uri="http://schemas.openxmlformats.org/drawingml/2006/table">
            <a:tbl>
              <a:tblPr>
                <a:noFill/>
                <a:tableStyleId>{6DCE6473-C2FF-472D-A67A-04ED89B814C0}</a:tableStyleId>
              </a:tblPr>
              <a:tblGrid>
                <a:gridCol w="3619500">
                  <a:extLst>
                    <a:ext uri="{9D8B030D-6E8A-4147-A177-3AD203B41FA5}">
                      <a16:colId xmlns:a16="http://schemas.microsoft.com/office/drawing/2014/main" xmlns="" val="20000"/>
                    </a:ext>
                  </a:extLst>
                </a:gridCol>
                <a:gridCol w="3619500">
                  <a:extLst>
                    <a:ext uri="{9D8B030D-6E8A-4147-A177-3AD203B41FA5}">
                      <a16:colId xmlns:a16="http://schemas.microsoft.com/office/drawing/2014/main" xmlns="" val="20001"/>
                    </a:ext>
                  </a:extLst>
                </a:gridCol>
              </a:tblGrid>
              <a:tr h="414600">
                <a:tc>
                  <a:txBody>
                    <a:bodyPr/>
                    <a:lstStyle/>
                    <a:p>
                      <a:pPr marL="0" lvl="0" indent="0" algn="ctr" rtl="0">
                        <a:spcBef>
                          <a:spcPts val="0"/>
                        </a:spcBef>
                        <a:spcAft>
                          <a:spcPts val="0"/>
                        </a:spcAft>
                        <a:buNone/>
                      </a:pPr>
                      <a:r>
                        <a:rPr lang="el-GR" sz="1100" b="1" dirty="0"/>
                        <a:t>Γενιά</a:t>
                      </a:r>
                      <a:r>
                        <a:rPr lang="fr" sz="1100" b="1" dirty="0"/>
                        <a:t> Z</a:t>
                      </a:r>
                      <a:endParaRPr sz="1100" b="1" dirty="0"/>
                    </a:p>
                  </a:txBody>
                  <a:tcPr marL="91425" marR="91425" marT="91425" marB="91425"/>
                </a:tc>
                <a:tc>
                  <a:txBody>
                    <a:bodyPr/>
                    <a:lstStyle/>
                    <a:p>
                      <a:pPr marL="0" lvl="0" indent="0" algn="ctr" rtl="0">
                        <a:spcBef>
                          <a:spcPts val="0"/>
                        </a:spcBef>
                        <a:spcAft>
                          <a:spcPts val="0"/>
                        </a:spcAft>
                        <a:buNone/>
                      </a:pPr>
                      <a:r>
                        <a:rPr lang="el-GR" sz="1100" b="1" dirty="0"/>
                        <a:t>Γενιά</a:t>
                      </a:r>
                      <a:r>
                        <a:rPr lang="fr" sz="1100" b="1" dirty="0"/>
                        <a:t> Alpha</a:t>
                      </a:r>
                      <a:endParaRPr sz="1100" b="1" dirty="0"/>
                    </a:p>
                  </a:txBody>
                  <a:tcPr marL="91425" marR="91425" marT="91425" marB="91425"/>
                </a:tc>
                <a:extLst>
                  <a:ext uri="{0D108BD9-81ED-4DB2-BD59-A6C34878D82A}">
                    <a16:rowId xmlns:a16="http://schemas.microsoft.com/office/drawing/2014/main" xmlns="" val="10000"/>
                  </a:ext>
                </a:extLst>
              </a:tr>
              <a:tr h="381000">
                <a:tc>
                  <a:txBody>
                    <a:bodyPr/>
                    <a:lstStyle/>
                    <a:p>
                      <a:pPr marL="0" lvl="0" indent="0" algn="l" rtl="0">
                        <a:lnSpc>
                          <a:spcPct val="115000"/>
                        </a:lnSpc>
                        <a:spcBef>
                          <a:spcPts val="0"/>
                        </a:spcBef>
                        <a:spcAft>
                          <a:spcPts val="0"/>
                        </a:spcAft>
                        <a:buNone/>
                      </a:pPr>
                      <a:r>
                        <a:rPr lang="el-GR" sz="900" dirty="0">
                          <a:solidFill>
                            <a:srgbClr val="27292B"/>
                          </a:solidFill>
                        </a:rPr>
                        <a:t>Αναπτύσσουν τις σχέσεις τους μέσω εφαρμογών κοινωνικών μέσων.</a:t>
                      </a:r>
                    </a:p>
                    <a:p>
                      <a:pPr marL="0" lvl="0" indent="0" algn="l" rtl="0">
                        <a:lnSpc>
                          <a:spcPct val="115000"/>
                        </a:lnSpc>
                        <a:spcBef>
                          <a:spcPts val="0"/>
                        </a:spcBef>
                        <a:spcAft>
                          <a:spcPts val="0"/>
                        </a:spcAft>
                        <a:buNone/>
                      </a:pPr>
                      <a:r>
                        <a:rPr lang="el-GR" sz="900" dirty="0">
                          <a:solidFill>
                            <a:srgbClr val="27292B"/>
                          </a:solidFill>
                        </a:rPr>
                        <a:t>Το 45% είναι συνεχώς </a:t>
                      </a:r>
                      <a:r>
                        <a:rPr lang="el-GR" sz="900" dirty="0" err="1">
                          <a:solidFill>
                            <a:srgbClr val="27292B"/>
                          </a:solidFill>
                        </a:rPr>
                        <a:t>online</a:t>
                      </a:r>
                      <a:r>
                        <a:rPr lang="el-GR" sz="900" dirty="0">
                          <a:solidFill>
                            <a:srgbClr val="27292B"/>
                          </a:solidFill>
                        </a:rPr>
                        <a:t>.</a:t>
                      </a:r>
                    </a:p>
                    <a:p>
                      <a:pPr marL="0" lvl="0" indent="0" algn="l" rtl="0">
                        <a:lnSpc>
                          <a:spcPct val="115000"/>
                        </a:lnSpc>
                        <a:spcBef>
                          <a:spcPts val="0"/>
                        </a:spcBef>
                        <a:spcAft>
                          <a:spcPts val="0"/>
                        </a:spcAft>
                        <a:buNone/>
                      </a:pPr>
                      <a:r>
                        <a:rPr lang="el-GR" sz="900" dirty="0">
                          <a:solidFill>
                            <a:srgbClr val="27292B"/>
                          </a:solidFill>
                        </a:rPr>
                        <a:t>Η Γενιά Z χαρακτηρίζεται από αύξηση του άγχους και της κατάθλιψης και έχει μεγαλύτερη πιθανότητα να αναφέρει προβληματισμούς ψυχικής υγείας. Έχουν την υψηλότερη περιβαλλοντική συνείδηση.</a:t>
                      </a:r>
                      <a:endParaRPr sz="900"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l-GR" sz="900" dirty="0">
                          <a:solidFill>
                            <a:schemeClr val="dk1"/>
                          </a:solidFill>
                        </a:rPr>
                        <a:t>Η πολυπληθέστερη γενιά στον κόσμο. Έναρξη μιας νέας εποχής στην ανάπτυξη της ανθρωπότητας. Η πιο μορφωμένη γενιά. Οργανικά συνδεδεμένη με την τεχνολογία. Συνεισφέρει το λιγότερο σε ζητήματα κλιματικής αλλαγής, αλλά θα επηρεαστεί περισσότερο. Είναι σημαντικό να αναγνωρίζουμε τις αξίες κάθε γενιάς και να δουλεύουμε χέρι-χέρι.</a:t>
                      </a:r>
                      <a:endParaRPr sz="900" dirty="0"/>
                    </a:p>
                  </a:txBody>
                  <a:tcPr marL="91425" marR="91425" marT="91425" marB="91425"/>
                </a:tc>
                <a:extLst>
                  <a:ext uri="{0D108BD9-81ED-4DB2-BD59-A6C34878D82A}">
                    <a16:rowId xmlns:a16="http://schemas.microsoft.com/office/drawing/2014/main" xmlns="" val="10001"/>
                  </a:ext>
                </a:extLst>
              </a:tr>
              <a:tr h="381000">
                <a:tc>
                  <a:txBody>
                    <a:bodyPr/>
                    <a:lstStyle/>
                    <a:p>
                      <a:pPr marL="0" lvl="0" indent="0" algn="l" rtl="0">
                        <a:spcBef>
                          <a:spcPts val="0"/>
                        </a:spcBef>
                        <a:spcAft>
                          <a:spcPts val="0"/>
                        </a:spcAft>
                        <a:buNone/>
                      </a:pPr>
                      <a:r>
                        <a:rPr lang="el-GR" sz="900" dirty="0"/>
                        <a:t>Έχουν συνηθίσει να έχουν πληροφορίες στα χέρια τους.</a:t>
                      </a:r>
                      <a:endParaRPr sz="900" dirty="0"/>
                    </a:p>
                  </a:txBody>
                  <a:tcPr marL="91425" marR="91425" marT="91425" marB="91425"/>
                </a:tc>
                <a:tc>
                  <a:txBody>
                    <a:bodyPr/>
                    <a:lstStyle/>
                    <a:p>
                      <a:pPr marL="0" lvl="0" indent="0" algn="l" rtl="0">
                        <a:spcBef>
                          <a:spcPts val="0"/>
                        </a:spcBef>
                        <a:spcAft>
                          <a:spcPts val="0"/>
                        </a:spcAft>
                        <a:buNone/>
                      </a:pPr>
                      <a:r>
                        <a:rPr lang="el-GR" sz="900" dirty="0">
                          <a:solidFill>
                            <a:schemeClr val="dk1"/>
                          </a:solidFill>
                        </a:rPr>
                        <a:t>Οι μαθητές βαριούνται και αποσπώνται πολύ εύκολα. Χρειάζονται ισχυρά ερεθίσματα και αναμένουν διαδραστικές τάξεις.</a:t>
                      </a:r>
                      <a:endParaRPr sz="900" dirty="0">
                        <a:solidFill>
                          <a:schemeClr val="dk1"/>
                        </a:solidFill>
                      </a:endParaRPr>
                    </a:p>
                  </a:txBody>
                  <a:tcPr marL="91425" marR="91425" marT="91425" marB="91425"/>
                </a:tc>
                <a:extLst>
                  <a:ext uri="{0D108BD9-81ED-4DB2-BD59-A6C34878D82A}">
                    <a16:rowId xmlns:a16="http://schemas.microsoft.com/office/drawing/2014/main" xmlns="" val="10002"/>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l-GR" sz="900" dirty="0">
                          <a:solidFill>
                            <a:srgbClr val="27292B"/>
                          </a:solidFill>
                        </a:rPr>
                        <a:t>Παροχή προγράμματος σπουδών κοινωνικής-συναισθηματικής μάθησης (ΚΣΜ) που εστιάζει στην ανάπτυξη δεξιοτήτων αυτογνωσίας, διδασκαλίας κοινωνικής επίγνωσης και </a:t>
                      </a:r>
                      <a:r>
                        <a:rPr lang="el-GR" sz="900" dirty="0" err="1">
                          <a:solidFill>
                            <a:srgbClr val="27292B"/>
                          </a:solidFill>
                        </a:rPr>
                        <a:t>ενσυναίσθησης</a:t>
                      </a:r>
                      <a:r>
                        <a:rPr lang="el-GR" sz="900" dirty="0">
                          <a:solidFill>
                            <a:srgbClr val="27292B"/>
                          </a:solidFill>
                        </a:rPr>
                        <a:t>. Παροχή μαθημάτων που υποστηρίζουν τις δεξιότητες κριτικής σκέψης διδάσκοντας στους μαθητές πώς να ταξινομούν τις ποσότητες των πληροφοριών και να προσδιορίζουν τι είναι πολύτιμο.</a:t>
                      </a:r>
                      <a:endParaRPr sz="900" dirty="0"/>
                    </a:p>
                  </a:txBody>
                  <a:tcPr marL="91425" marR="91425" marT="91425" marB="91425"/>
                </a:tc>
                <a:tc>
                  <a:txBody>
                    <a:bodyPr/>
                    <a:lstStyle/>
                    <a:p>
                      <a:pPr marL="0" lvl="0" indent="0" algn="l" rtl="0">
                        <a:spcBef>
                          <a:spcPts val="0"/>
                        </a:spcBef>
                        <a:spcAft>
                          <a:spcPts val="0"/>
                        </a:spcAft>
                        <a:buNone/>
                      </a:pPr>
                      <a:r>
                        <a:rPr lang="el-GR" sz="900" dirty="0">
                          <a:solidFill>
                            <a:schemeClr val="dk1"/>
                          </a:solidFill>
                        </a:rPr>
                        <a:t>Ενσωμάτωση νέας τεχνολογίας και εκμάθηση χρήσης της αξιοποιώντας βέλτιστες πρακτικές. Τα μαθήματα φυσικής είναι μια πρόκληση που μπορεί να αντιμετωπιστεί παρέχοντας μικτή ή υβριδική μάθηση που συνδυάζει την διά ζώσης και την εξ αποστάσεως παρακολούθηση για μεγαλύτερη ευελιξία. Οι μέθοδοι της ανεστραμμένης τάξης (Αντίστροφη παιδαγωγική) λειτουργούν πολύ καλά.</a:t>
                      </a:r>
                      <a:endParaRPr sz="900" dirty="0">
                        <a:solidFill>
                          <a:schemeClr val="dk1"/>
                        </a:solidFill>
                      </a:endParaRPr>
                    </a:p>
                  </a:txBody>
                  <a:tcPr marL="91425" marR="91425" marT="91425" marB="91425"/>
                </a:tc>
                <a:extLst>
                  <a:ext uri="{0D108BD9-81ED-4DB2-BD59-A6C34878D82A}">
                    <a16:rowId xmlns:a16="http://schemas.microsoft.com/office/drawing/2014/main" xmlns="" val="10003"/>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l-GR" sz="900" dirty="0">
                          <a:solidFill>
                            <a:srgbClr val="27292B"/>
                          </a:solidFill>
                        </a:rPr>
                        <a:t>Χρήση εφαρμογών, </a:t>
                      </a:r>
                      <a:r>
                        <a:rPr lang="el-GR" sz="900" dirty="0" err="1">
                          <a:solidFill>
                            <a:srgbClr val="27292B"/>
                          </a:solidFill>
                        </a:rPr>
                        <a:t>πλατφορμών</a:t>
                      </a:r>
                      <a:r>
                        <a:rPr lang="el-GR" sz="900" dirty="0">
                          <a:solidFill>
                            <a:srgbClr val="27292B"/>
                          </a:solidFill>
                        </a:rPr>
                        <a:t> που βασίζονται στον </a:t>
                      </a:r>
                      <a:r>
                        <a:rPr lang="el-GR" sz="900" dirty="0" err="1">
                          <a:solidFill>
                            <a:srgbClr val="27292B"/>
                          </a:solidFill>
                        </a:rPr>
                        <a:t>ιστοχώρο</a:t>
                      </a:r>
                      <a:r>
                        <a:rPr lang="el-GR" sz="900" dirty="0">
                          <a:solidFill>
                            <a:srgbClr val="27292B"/>
                          </a:solidFill>
                        </a:rPr>
                        <a:t> και άλλων ψηφιακών πόρων</a:t>
                      </a:r>
                      <a:endParaRPr sz="900" dirty="0"/>
                    </a:p>
                  </a:txBody>
                  <a:tcPr marL="91425" marR="91425" marT="91425" marB="91425"/>
                </a:tc>
                <a:tc>
                  <a:txBody>
                    <a:bodyPr/>
                    <a:lstStyle/>
                    <a:p>
                      <a:pPr marL="0" lvl="0" indent="0" algn="just" rtl="0">
                        <a:lnSpc>
                          <a:spcPct val="115000"/>
                        </a:lnSpc>
                        <a:spcBef>
                          <a:spcPts val="0"/>
                        </a:spcBef>
                        <a:spcAft>
                          <a:spcPts val="0"/>
                        </a:spcAft>
                        <a:buNone/>
                      </a:pPr>
                      <a:r>
                        <a:rPr lang="el-GR" sz="900" dirty="0">
                          <a:solidFill>
                            <a:schemeClr val="dk1"/>
                          </a:solidFill>
                        </a:rPr>
                        <a:t>Μεγάλη εστίαση στην επίλυση προβλημάτων και προτίμηση στην παιχνιδοποίηση της εκπαίδευσης και των μοντέλων πρόκλησης-ανταμοιβής</a:t>
                      </a:r>
                      <a:endParaRPr sz="900" dirty="0"/>
                    </a:p>
                  </a:txBody>
                  <a:tcPr marL="91425" marR="91425" marT="91425" marB="91425"/>
                </a:tc>
                <a:extLst>
                  <a:ext uri="{0D108BD9-81ED-4DB2-BD59-A6C34878D82A}">
                    <a16:rowId xmlns:a16="http://schemas.microsoft.com/office/drawing/2014/main" xmlns=""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14</a:t>
            </a:fld>
            <a:endParaRPr/>
          </a:p>
        </p:txBody>
      </p:sp>
      <p:sp>
        <p:nvSpPr>
          <p:cNvPr id="165" name="Google Shape;165;p26"/>
          <p:cNvSpPr txBox="1"/>
          <p:nvPr/>
        </p:nvSpPr>
        <p:spPr>
          <a:xfrm>
            <a:off x="909450" y="85100"/>
            <a:ext cx="7325100" cy="427267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l-GR" sz="1100" b="1" dirty="0">
                <a:solidFill>
                  <a:schemeClr val="dk1"/>
                </a:solidFill>
              </a:rPr>
              <a:t>Οι γονείς και οι παππούδες των Gen Z και Alpha είναι μέλη των Gen X, Y και </a:t>
            </a:r>
            <a:r>
              <a:rPr lang="el-GR" sz="1100" b="1" dirty="0" err="1">
                <a:solidFill>
                  <a:schemeClr val="dk1"/>
                </a:solidFill>
              </a:rPr>
              <a:t>Boomers</a:t>
            </a:r>
            <a:r>
              <a:rPr lang="el-GR" sz="1100" dirty="0">
                <a:solidFill>
                  <a:schemeClr val="dk1"/>
                </a:solidFill>
              </a:rPr>
              <a:t>.</a:t>
            </a:r>
            <a:r>
              <a:rPr lang="en-US" sz="1100" dirty="0">
                <a:solidFill>
                  <a:schemeClr val="dk1"/>
                </a:solidFill>
              </a:rPr>
              <a:t> </a:t>
            </a:r>
            <a:r>
              <a:rPr lang="el-GR" sz="1100" dirty="0">
                <a:solidFill>
                  <a:schemeClr val="dk1"/>
                </a:solidFill>
              </a:rPr>
              <a:t>Οι ηλικιακές διαφορές είναι σημαντικές για τις κλιματικές απόψεις και τη δράση για το κλίμα. Οι νεότερες γενιές ήταν πιο πρόθυμες από τις παλαιότερες γενιές να συμμετάσχουν στον ακτιβισμό για το κλίμα, όπως ο εθελοντισμός και η δωρεά χρημάτων.</a:t>
            </a:r>
            <a:r>
              <a:rPr lang="en-US" sz="1100" dirty="0">
                <a:solidFill>
                  <a:schemeClr val="dk1"/>
                </a:solidFill>
              </a:rPr>
              <a:t> </a:t>
            </a:r>
            <a:r>
              <a:rPr lang="el-GR" sz="1100" dirty="0">
                <a:solidFill>
                  <a:schemeClr val="dk1"/>
                </a:solidFill>
              </a:rPr>
              <a:t>Αν και οι παλαιότερες γενιές γνωρίζουν το πρόβλημα και περισσότερες από αυτές </a:t>
            </a:r>
            <a:r>
              <a:rPr lang="el-GR" sz="1100" b="1" dirty="0">
                <a:solidFill>
                  <a:schemeClr val="dk1"/>
                </a:solidFill>
              </a:rPr>
              <a:t>θέλουν να ασχοληθούν περισσότερο, πιστεύουν ότι τα σχολεία πρέπει να αναλάβουν αυτόν τον ρόλο.</a:t>
            </a:r>
            <a:endParaRPr lang="en-US" sz="1100" b="1" dirty="0">
              <a:solidFill>
                <a:schemeClr val="dk1"/>
              </a:solidFill>
            </a:endParaRPr>
          </a:p>
          <a:p>
            <a:pPr marL="0" lvl="0" indent="0" algn="just" rtl="0">
              <a:lnSpc>
                <a:spcPct val="115000"/>
              </a:lnSpc>
              <a:spcBef>
                <a:spcPts val="0"/>
              </a:spcBef>
              <a:spcAft>
                <a:spcPts val="0"/>
              </a:spcAft>
              <a:buNone/>
            </a:pPr>
            <a:endParaRPr lang="en-US"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Η διαγενεακή μάθηση συνοδεύεται από μια μεγαλύτερη πρόκληση: τη </a:t>
            </a:r>
            <a:r>
              <a:rPr lang="el-GR" sz="1100" b="1" dirty="0">
                <a:solidFill>
                  <a:schemeClr val="dk1"/>
                </a:solidFill>
              </a:rPr>
              <a:t>σύγκρουση των γενεών</a:t>
            </a:r>
            <a:r>
              <a:rPr lang="el-GR" sz="1100" dirty="0">
                <a:solidFill>
                  <a:schemeClr val="dk1"/>
                </a:solidFill>
              </a:rPr>
              <a:t>.</a:t>
            </a:r>
            <a:r>
              <a:rPr lang="en-US" sz="1100" dirty="0">
                <a:solidFill>
                  <a:schemeClr val="dk1"/>
                </a:solidFill>
              </a:rPr>
              <a:t> </a:t>
            </a:r>
            <a:r>
              <a:rPr lang="el-GR" sz="1100" dirty="0">
                <a:solidFill>
                  <a:schemeClr val="dk1"/>
                </a:solidFill>
              </a:rPr>
              <a:t>Δεν είναι μια απλή διαφορά ανάμεσα στη συμπεριφορά, τα γούστα και τις φιλοδοξίες των παιδιών και των γονιών. Αλλά μάλλον αυτό που η ανθρωπολόγος </a:t>
            </a:r>
            <a:r>
              <a:rPr lang="el-GR" sz="1100" dirty="0" err="1">
                <a:solidFill>
                  <a:schemeClr val="dk1"/>
                </a:solidFill>
              </a:rPr>
              <a:t>Margaret</a:t>
            </a:r>
            <a:r>
              <a:rPr lang="el-GR" sz="1100" dirty="0">
                <a:solidFill>
                  <a:schemeClr val="dk1"/>
                </a:solidFill>
              </a:rPr>
              <a:t> </a:t>
            </a:r>
            <a:r>
              <a:rPr lang="el-GR" sz="1100" dirty="0" err="1">
                <a:solidFill>
                  <a:schemeClr val="dk1"/>
                </a:solidFill>
              </a:rPr>
              <a:t>Mead</a:t>
            </a:r>
            <a:r>
              <a:rPr lang="el-GR" sz="1100" dirty="0">
                <a:solidFill>
                  <a:schemeClr val="dk1"/>
                </a:solidFill>
              </a:rPr>
              <a:t> (1901-1978) αποκάλεσε «χάσμα γενεών», λόγω της διαφοράς μεταξύ των παραδοσιακών κοινωνιών και των «εν εξελίξει» κοινωνιών, με την έννοια της </a:t>
            </a:r>
            <a:r>
              <a:rPr lang="el-GR" sz="1100" b="1" dirty="0">
                <a:solidFill>
                  <a:schemeClr val="dk1"/>
                </a:solidFill>
              </a:rPr>
              <a:t>αντιστροφής της μετάδοσης της γνώσης.</a:t>
            </a:r>
            <a:endParaRPr lang="en-US" sz="1100" b="1" dirty="0">
              <a:solidFill>
                <a:schemeClr val="dk1"/>
              </a:solidFill>
            </a:endParaRPr>
          </a:p>
          <a:p>
            <a:pPr marL="0" lvl="0" indent="0" algn="just" rtl="0">
              <a:lnSpc>
                <a:spcPct val="115000"/>
              </a:lnSpc>
              <a:spcBef>
                <a:spcPts val="0"/>
              </a:spcBef>
              <a:spcAft>
                <a:spcPts val="0"/>
              </a:spcAft>
              <a:buNone/>
            </a:pPr>
            <a:endParaRPr lang="en-US"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Η σύγχρονη εκπαιδευτική ηγεσία σημαίνει ότι </a:t>
            </a:r>
            <a:r>
              <a:rPr lang="el-GR" sz="1100" b="1" dirty="0">
                <a:solidFill>
                  <a:schemeClr val="dk1"/>
                </a:solidFill>
              </a:rPr>
              <a:t>οι εκπαιδευτικοί θεωρούνται ενεργά ως συνεισφέροντες</a:t>
            </a:r>
            <a:r>
              <a:rPr lang="el-GR" sz="1100" dirty="0">
                <a:solidFill>
                  <a:schemeClr val="dk1"/>
                </a:solidFill>
              </a:rPr>
              <a:t>. Πρέπει επίσης να εκτεθούν και </a:t>
            </a:r>
            <a:r>
              <a:rPr lang="el-GR" sz="1100" b="1" dirty="0">
                <a:solidFill>
                  <a:schemeClr val="dk1"/>
                </a:solidFill>
              </a:rPr>
              <a:t>να κατανοήσουν βαθύτερα πώς να αντιμετωπίσουν καλύτερα τις μεταβαλλόμενες αξίες της επόμενης γενιάς</a:t>
            </a:r>
            <a:r>
              <a:rPr lang="el-GR" sz="1100" dirty="0">
                <a:solidFill>
                  <a:schemeClr val="dk1"/>
                </a:solidFill>
              </a:rPr>
              <a:t>. Βλέποντας τη διεπιστημονική μάθηση με τις κοινωνικές και συναισθηματικές ικανότητες ως βασικό συστατικό, είναι σημαντικό οι εκπαιδευτικοί να μπορούν να αναλογιστούν πώς αντιμετωπίζονται και υποστηρίζονται οι αξίες για την επόμενη γενιά στο σύγχρονο τρόπο διδασκαλίας τους σήμερα.</a:t>
            </a:r>
            <a:endParaRPr lang="en-US" sz="1100" dirty="0">
              <a:solidFill>
                <a:schemeClr val="dk1"/>
              </a:solidFill>
            </a:endParaRPr>
          </a:p>
          <a:p>
            <a:pPr marL="0" lvl="0" indent="0" algn="just" rtl="0">
              <a:lnSpc>
                <a:spcPct val="115000"/>
              </a:lnSpc>
              <a:spcBef>
                <a:spcPts val="0"/>
              </a:spcBef>
              <a:spcAft>
                <a:spcPts val="0"/>
              </a:spcAft>
              <a:buNone/>
            </a:pPr>
            <a:endParaRPr lang="en-US"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Θα πρέπει να εξεταστεί η </a:t>
            </a:r>
            <a:r>
              <a:rPr lang="el-GR" sz="1100" b="1" dirty="0">
                <a:solidFill>
                  <a:schemeClr val="dk1"/>
                </a:solidFill>
              </a:rPr>
              <a:t>χρήση στρατηγικών εκπαίδευσης-μάθησης </a:t>
            </a:r>
            <a:r>
              <a:rPr lang="el-GR" sz="1100" dirty="0">
                <a:solidFill>
                  <a:schemeClr val="dk1"/>
                </a:solidFill>
              </a:rPr>
              <a:t>για την υποστήριξη των ικανοτήτων των μαθητών Gen Z και Alpha και για την οικοδόμηση μιας αίσθησης </a:t>
            </a:r>
            <a:r>
              <a:rPr lang="el-GR" sz="1100" b="1" dirty="0">
                <a:solidFill>
                  <a:schemeClr val="dk1"/>
                </a:solidFill>
              </a:rPr>
              <a:t>διάκρισης μεταξύ του τι είναι ψεύτικο και τι είναι αληθινό.</a:t>
            </a:r>
            <a:endParaRPr sz="1100" b="1" dirty="0">
              <a:solidFill>
                <a:srgbClr val="27292B"/>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CC1F7"/>
        </a:solidFill>
        <a:effectLst/>
      </p:bgPr>
    </p:bg>
    <p:spTree>
      <p:nvGrpSpPr>
        <p:cNvPr id="1" name="Shape 169"/>
        <p:cNvGrpSpPr/>
        <p:nvPr/>
      </p:nvGrpSpPr>
      <p:grpSpPr>
        <a:xfrm>
          <a:off x="0" y="0"/>
          <a:ext cx="0" cy="0"/>
          <a:chOff x="0" y="0"/>
          <a:chExt cx="0" cy="0"/>
        </a:xfrm>
      </p:grpSpPr>
      <p:pic>
        <p:nvPicPr>
          <p:cNvPr id="170" name="Google Shape;170;p27"/>
          <p:cNvPicPr preferRelativeResize="0"/>
          <p:nvPr/>
        </p:nvPicPr>
        <p:blipFill>
          <a:blip r:embed="rId3">
            <a:alphaModFix/>
          </a:blip>
          <a:stretch>
            <a:fillRect/>
          </a:stretch>
        </p:blipFill>
        <p:spPr>
          <a:xfrm>
            <a:off x="749650" y="0"/>
            <a:ext cx="7715251" cy="5143501"/>
          </a:xfrm>
          <a:prstGeom prst="rect">
            <a:avLst/>
          </a:prstGeom>
          <a:noFill/>
          <a:ln>
            <a:noFill/>
          </a:ln>
        </p:spPr>
      </p:pic>
      <p:sp>
        <p:nvSpPr>
          <p:cNvPr id="171" name="Google Shape;171;p27"/>
          <p:cNvSpPr txBox="1"/>
          <p:nvPr/>
        </p:nvSpPr>
        <p:spPr>
          <a:xfrm rot="-5400000">
            <a:off x="7859700" y="945600"/>
            <a:ext cx="21990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800">
                <a:solidFill>
                  <a:srgbClr val="111111"/>
                </a:solidFill>
                <a:latin typeface="Helvetica Neue"/>
                <a:ea typeface="Helvetica Neue"/>
                <a:cs typeface="Helvetica Neue"/>
                <a:sym typeface="Helvetica Neue"/>
              </a:rPr>
              <a:t>Photo by </a:t>
            </a:r>
            <a:r>
              <a:rPr lang="fr" sz="800" u="sng">
                <a:solidFill>
                  <a:srgbClr val="767676"/>
                </a:solidFill>
                <a:latin typeface="Helvetica Neue"/>
                <a:ea typeface="Helvetica Neue"/>
                <a:cs typeface="Helvetica Neue"/>
                <a:sym typeface="Helvetica Neue"/>
                <a:hlinkClick r:id="rId4">
                  <a:extLst>
                    <a:ext uri="{A12FA001-AC4F-418D-AE19-62706E023703}">
                      <ahyp:hlinkClr xmlns:ahyp="http://schemas.microsoft.com/office/drawing/2018/hyperlinkcolor" xmlns="" val="tx"/>
                    </a:ext>
                  </a:extLst>
                </a:hlinkClick>
              </a:rPr>
              <a:t>Artem Kniaz</a:t>
            </a:r>
            <a:r>
              <a:rPr lang="fr" sz="800">
                <a:solidFill>
                  <a:srgbClr val="111111"/>
                </a:solidFill>
                <a:latin typeface="Helvetica Neue"/>
                <a:ea typeface="Helvetica Neue"/>
                <a:cs typeface="Helvetica Neue"/>
                <a:sym typeface="Helvetica Neue"/>
              </a:rPr>
              <a:t> on </a:t>
            </a:r>
            <a:r>
              <a:rPr lang="fr" sz="800" u="sng">
                <a:solidFill>
                  <a:srgbClr val="767676"/>
                </a:solidFill>
                <a:latin typeface="Helvetica Neue"/>
                <a:ea typeface="Helvetica Neue"/>
                <a:cs typeface="Helvetica Neue"/>
                <a:sym typeface="Helvetica Neue"/>
                <a:hlinkClick r:id="rId5">
                  <a:extLst>
                    <a:ext uri="{A12FA001-AC4F-418D-AE19-62706E023703}">
                      <ahyp:hlinkClr xmlns:ahyp="http://schemas.microsoft.com/office/drawing/2018/hyperlinkcolor" xmlns="" val="tx"/>
                    </a:ext>
                  </a:extLst>
                </a:hlinkClick>
              </a:rPr>
              <a:t>Unsplash</a:t>
            </a:r>
            <a:endParaRPr sz="800"/>
          </a:p>
        </p:txBody>
      </p:sp>
      <p:sp>
        <p:nvSpPr>
          <p:cNvPr id="172" name="Google Shape;17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15</a:t>
            </a:fld>
            <a:endParaRPr/>
          </a:p>
        </p:txBody>
      </p:sp>
      <p:sp>
        <p:nvSpPr>
          <p:cNvPr id="173" name="Google Shape;173;p27"/>
          <p:cNvSpPr txBox="1"/>
          <p:nvPr/>
        </p:nvSpPr>
        <p:spPr>
          <a:xfrm>
            <a:off x="687975" y="242575"/>
            <a:ext cx="4300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GR" b="1" dirty="0">
                <a:solidFill>
                  <a:schemeClr val="lt1"/>
                </a:solidFill>
              </a:rPr>
              <a:t>ΠΡΑΚΤΙΚΕΣ ΚΑΙ ΑΝΑΓΚΕΣ ΤΩΝ ΕΥΡΩΠΑΙΩΝ ΕΚΠΑΙΔΕΥΤΙΚΩΝ ΣΤΗΝ ΕΚΠΑΙΔΕΥΣΗ ΓΙΑ ΤΗΝ ΚΛΙΜΑΤΙΚΗ ΑΛΛΑΓΗ ΜΕΣΩ ΤΗΣ ΔΙΑΓΕΝΕΑΚΗΣ ΜΑΘΗΣΗΣ</a:t>
            </a:r>
            <a:endParaRPr b="1" dirty="0">
              <a:solidFill>
                <a:schemeClr val="lt1"/>
              </a:solidFill>
            </a:endParaRPr>
          </a:p>
        </p:txBody>
      </p:sp>
      <p:sp>
        <p:nvSpPr>
          <p:cNvPr id="174" name="Google Shape;174;p27"/>
          <p:cNvSpPr txBox="1"/>
          <p:nvPr/>
        </p:nvSpPr>
        <p:spPr>
          <a:xfrm>
            <a:off x="216250" y="258025"/>
            <a:ext cx="548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4000" b="1">
                <a:solidFill>
                  <a:schemeClr val="lt1"/>
                </a:solidFill>
                <a:latin typeface="Courier New"/>
                <a:ea typeface="Courier New"/>
                <a:cs typeface="Courier New"/>
                <a:sym typeface="Courier New"/>
              </a:rPr>
              <a:t>4</a:t>
            </a:r>
            <a:endParaRPr sz="4000" b="1">
              <a:solidFill>
                <a:schemeClr val="lt1"/>
              </a:solidFill>
              <a:latin typeface="Courier New"/>
              <a:ea typeface="Courier New"/>
              <a:cs typeface="Courier New"/>
              <a:sym typeface="Courier Ne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16</a:t>
            </a:fld>
            <a:endParaRPr/>
          </a:p>
        </p:txBody>
      </p:sp>
      <p:sp>
        <p:nvSpPr>
          <p:cNvPr id="180" name="Google Shape;180;p28"/>
          <p:cNvSpPr txBox="1"/>
          <p:nvPr/>
        </p:nvSpPr>
        <p:spPr>
          <a:xfrm>
            <a:off x="481958" y="392670"/>
            <a:ext cx="7990500" cy="446734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l-GR" sz="1100" dirty="0">
                <a:solidFill>
                  <a:schemeClr val="dk1"/>
                </a:solidFill>
              </a:rPr>
              <a:t>Στις συνολικές εκπαιδευτικές ανάγκες που εκφράζονται από τους συμμετέχοντες εκπαιδευτικούς, </a:t>
            </a:r>
            <a:r>
              <a:rPr lang="el-GR" sz="1100" b="1" dirty="0">
                <a:solidFill>
                  <a:schemeClr val="dk1"/>
                </a:solidFill>
              </a:rPr>
              <a:t>η επικοινωνία και η συνεργασία μεταξύ των εκπαιδευτικών είναι σπάνια. </a:t>
            </a:r>
            <a:r>
              <a:rPr lang="el-GR" sz="1100" dirty="0">
                <a:solidFill>
                  <a:schemeClr val="dk1"/>
                </a:solidFill>
              </a:rPr>
              <a:t>Το εκπαιδευτικό σύστημα δεν τις προωθεί. </a:t>
            </a:r>
            <a:r>
              <a:rPr lang="el-GR" sz="1100" b="1" dirty="0">
                <a:solidFill>
                  <a:schemeClr val="dk1"/>
                </a:solidFill>
              </a:rPr>
              <a:t>Η κλασική κατάρτιση των εκπαιδευτικών προσφέρει ελάχιστη ή καθόλου ανταπόκριση στις ανάγκες και τις επιθυμίες τους να εδραιωθούν σε σύγχρονα θέματα.</a:t>
            </a:r>
            <a:r>
              <a:rPr lang="el-GR" sz="1100" dirty="0">
                <a:solidFill>
                  <a:schemeClr val="dk1"/>
                </a:solidFill>
              </a:rPr>
              <a:t> Επιπλέον, τα σχολικά προγράμματα αφήνουν λίγο χώρο σε εξωτερικές και προαιρετικές δραστηριότητες που πρέπει να είναι πολύ ευπρόσδεκτες.</a:t>
            </a:r>
            <a:endParaRPr lang="en-US" sz="1100" dirty="0">
              <a:solidFill>
                <a:schemeClr val="dk1"/>
              </a:solidFill>
            </a:endParaRPr>
          </a:p>
          <a:p>
            <a:pPr marL="0" lvl="0" indent="0" algn="just" rtl="0">
              <a:lnSpc>
                <a:spcPct val="115000"/>
              </a:lnSpc>
              <a:spcBef>
                <a:spcPts val="0"/>
              </a:spcBef>
              <a:spcAft>
                <a:spcPts val="0"/>
              </a:spcAft>
              <a:buNone/>
            </a:pPr>
            <a:endParaRPr lang="en-US"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Αν και οι εκπαιδευτικοί ενδιαφέρονται όλο και περισσότερο να δημιουργήσουν δεσμούς μεταξύ σχολείων και κοινωνίας, οι σχολικές εγκαταστάσεις δεν είναι γενικά ανοιχτές σε εξωτερικούς επισκέπτες και οικογένειες. Δεδομένου ότι οι οικογένειες και οι κοινότητες δεν μπορούν να έχουν εύκολη πρόσβαση στα σχολεία, </a:t>
            </a:r>
            <a:r>
              <a:rPr lang="el-GR" sz="1100" b="1" dirty="0">
                <a:solidFill>
                  <a:schemeClr val="dk1"/>
                </a:solidFill>
              </a:rPr>
              <a:t>οι εκπαιδευτικοί αποτελούν βασικό παράγοντα για τη δημιουργία αυτού του δεσμού.</a:t>
            </a:r>
            <a:endParaRPr lang="en-US" sz="1100" b="1" dirty="0">
              <a:solidFill>
                <a:schemeClr val="dk1"/>
              </a:solidFill>
            </a:endParaRPr>
          </a:p>
          <a:p>
            <a:pPr marL="0" lvl="0" indent="0" algn="just" rtl="0">
              <a:lnSpc>
                <a:spcPct val="115000"/>
              </a:lnSpc>
              <a:spcBef>
                <a:spcPts val="0"/>
              </a:spcBef>
              <a:spcAft>
                <a:spcPts val="0"/>
              </a:spcAft>
              <a:buNone/>
            </a:pPr>
            <a:endParaRPr lang="en-US"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Η έρευνα </a:t>
            </a:r>
            <a:r>
              <a:rPr lang="el-GR" sz="1100" dirty="0" err="1">
                <a:solidFill>
                  <a:schemeClr val="dk1"/>
                </a:solidFill>
              </a:rPr>
              <a:t>Green</a:t>
            </a:r>
            <a:r>
              <a:rPr lang="el-GR" sz="1100" dirty="0">
                <a:solidFill>
                  <a:schemeClr val="dk1"/>
                </a:solidFill>
              </a:rPr>
              <a:t> </a:t>
            </a:r>
            <a:r>
              <a:rPr lang="el-GR" sz="1100" dirty="0" err="1">
                <a:solidFill>
                  <a:schemeClr val="dk1"/>
                </a:solidFill>
              </a:rPr>
              <a:t>Generations</a:t>
            </a:r>
            <a:r>
              <a:rPr lang="el-GR" sz="1100" dirty="0">
                <a:solidFill>
                  <a:schemeClr val="dk1"/>
                </a:solidFill>
              </a:rPr>
              <a:t> δείχνει ότι τρεις στους τέσσερις εκπαιδευτικούς έχουν ήδη ηγηθεί κοινοτικών έργων στην τάξη τους και ότι οι περισσότεροι έλαβαν υποστήριξη από την ιεραρχία τους. Όταν ρωτήθηκαν για τη διαγενεακή μάθηση, </a:t>
            </a:r>
            <a:r>
              <a:rPr lang="el-GR" sz="1100" b="1" dirty="0">
                <a:solidFill>
                  <a:schemeClr val="dk1"/>
                </a:solidFill>
              </a:rPr>
              <a:t>μόνο το 20% των εκπαιδευτικών πιστεύουν ότι γνωρίζουν γι' αυτήν</a:t>
            </a:r>
            <a:r>
              <a:rPr lang="el-GR" sz="1100" dirty="0">
                <a:solidFill>
                  <a:schemeClr val="dk1"/>
                </a:solidFill>
              </a:rPr>
              <a:t>, αν και η συντριπτική πλειοψηφία των εκπαιδευτικών είτε δεν γνωρίζει τη διαδικασία είτε δεν είχε ποτέ την ευκαιρία να την υλοποιήσει.</a:t>
            </a:r>
            <a:endParaRPr lang="en-US" sz="1100" dirty="0">
              <a:solidFill>
                <a:schemeClr val="dk1"/>
              </a:solidFill>
            </a:endParaRPr>
          </a:p>
          <a:p>
            <a:pPr marL="0" lvl="0" indent="0" algn="just" rtl="0">
              <a:lnSpc>
                <a:spcPct val="115000"/>
              </a:lnSpc>
              <a:spcBef>
                <a:spcPts val="0"/>
              </a:spcBef>
              <a:spcAft>
                <a:spcPts val="0"/>
              </a:spcAft>
              <a:buNone/>
            </a:pPr>
            <a:endParaRPr lang="en-US"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Όταν ρωτήθηκαν για τα κοινοτικά τους έργα και για το εάν επιτεύχθηκαν οι μαθησιακοί στόχοι τους, το 48% των εκπαιδευτικών που ηγήθηκαν κοινοτικών έργων ισχυρίζονται ότι ικανοποιήθηκαν, αλλά δεν ανέφεραν ρητά πώς. Το 33% ισχυρίστηκε ότι είχε περιορισμένο ή παραπλανητικό αποτέλεσμα. Θα ήταν ενδιαφέρον να γνωρίζουμε πώς μέτρησαν τα αποτελέσματά τους και σε κάθε περίπτωση, οι εκπαιδευτικοί πρέπει να υποστηρίζονται και να εκπαιδεύονται στο πώς να μετρούν τον αντίκτυπο ενός έργου (</a:t>
            </a:r>
            <a:r>
              <a:rPr lang="el-GR" sz="1100" b="1" dirty="0">
                <a:solidFill>
                  <a:schemeClr val="dk1"/>
                </a:solidFill>
              </a:rPr>
              <a:t>δείκτες εκτίμησης επιπτώσεων και αξιολόγηση</a:t>
            </a:r>
            <a:r>
              <a:rPr lang="el-GR" sz="1100" dirty="0">
                <a:solidFill>
                  <a:schemeClr val="dk1"/>
                </a:solidFill>
              </a:rPr>
              <a:t>).</a:t>
            </a: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17</a:t>
            </a:fld>
            <a:endParaRPr/>
          </a:p>
        </p:txBody>
      </p:sp>
      <p:sp>
        <p:nvSpPr>
          <p:cNvPr id="186" name="Google Shape;186;p29"/>
          <p:cNvSpPr txBox="1"/>
          <p:nvPr/>
        </p:nvSpPr>
        <p:spPr>
          <a:xfrm>
            <a:off x="664600" y="498450"/>
            <a:ext cx="78741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endParaRPr>
          </a:p>
        </p:txBody>
      </p:sp>
      <p:sp>
        <p:nvSpPr>
          <p:cNvPr id="187" name="Google Shape;187;p29"/>
          <p:cNvSpPr txBox="1"/>
          <p:nvPr/>
        </p:nvSpPr>
        <p:spPr>
          <a:xfrm>
            <a:off x="764850" y="92147"/>
            <a:ext cx="7614300" cy="505135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l-GR" sz="1100" dirty="0">
                <a:solidFill>
                  <a:schemeClr val="dk1"/>
                </a:solidFill>
              </a:rPr>
              <a:t>Μεταξύ των εκπαιδευτικών που υλοποίησαν κοινοτικά έργα, συμμετείχαν ΜΚΟ, μη κερδοσκοπικοί οργανισμοί και φορείς χάραξης πολιτικής, καθώς και ιδιωτικοί οργανισμοί. Σπάνια εμπλέκονται έμποροι και τεχνίτες (6%). Αν και, οι περισσότεροι εκπαιδευτικοί συμφωνούν ότι η εύρεση και </a:t>
            </a:r>
            <a:r>
              <a:rPr lang="el-GR" sz="1100" b="1" dirty="0">
                <a:solidFill>
                  <a:schemeClr val="dk1"/>
                </a:solidFill>
              </a:rPr>
              <a:t>η δέσμευση μιας ομάδας-στόχου πρόθυμης να συμμετάσχει, η δημιουργία ενός ασφαλούς και άνετου περιβάλλοντος για αλληλεπίδραση μεταξύ διαφορετικών γενεών και ο σχεδιασμός δραστηριοτήτων για την ενθάρρυνση της ενεργού συμμετοχής, είναι δύσκολες πτυχές τέτοιων έργων.</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Η </a:t>
            </a:r>
            <a:r>
              <a:rPr lang="el-GR" sz="1100" b="1" dirty="0">
                <a:solidFill>
                  <a:schemeClr val="dk1"/>
                </a:solidFill>
              </a:rPr>
              <a:t>έλλειψη κατάρτισης </a:t>
            </a:r>
            <a:r>
              <a:rPr lang="el-GR" sz="1100" dirty="0">
                <a:solidFill>
                  <a:schemeClr val="dk1"/>
                </a:solidFill>
              </a:rPr>
              <a:t>σε διαγενεακές πρακτικές (59%) και το γεγονός ότι η διαγενεακή μάθηση δεν αποτελεί μέρος του επίσημου προγράμματος σπουδών (38%) είναι οι δύο μεγαλύτερες προκλήσεις που πρέπει να αντιμετωπιστούν. Μια τρίτη πρόκληση θα ήταν το ζήτημα της χρηματοδότησης ή των περιορισμένων πόρων (34%).</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Οι περισσότεροι δάσκαλοι πιστεύουν ότι είναι πολύ σημαντικό να διδάσκουν για τη σοβαρότητα της κλιματικής αλλαγής και τις επιπτώσεις της, αλλά </a:t>
            </a:r>
            <a:r>
              <a:rPr lang="el-GR" sz="1100" b="1" dirty="0">
                <a:solidFill>
                  <a:schemeClr val="dk1"/>
                </a:solidFill>
              </a:rPr>
              <a:t>λιγότερο από το 40% είναι σίγουροι για τη διδασκαλία της </a:t>
            </a:r>
            <a:r>
              <a:rPr lang="el-GR" sz="1100" dirty="0">
                <a:solidFill>
                  <a:schemeClr val="dk1"/>
                </a:solidFill>
              </a:rPr>
              <a:t>και </a:t>
            </a:r>
            <a:r>
              <a:rPr lang="el-GR" sz="1100" b="1" dirty="0">
                <a:solidFill>
                  <a:schemeClr val="dk1"/>
                </a:solidFill>
              </a:rPr>
              <a:t>μόνο το ένα τρίτο περίπου αισθάνεται ικανό να εξηγήσει καλά τις επιπτώσεις </a:t>
            </a:r>
            <a:r>
              <a:rPr lang="el-GR" sz="1100" dirty="0">
                <a:solidFill>
                  <a:schemeClr val="dk1"/>
                </a:solidFill>
              </a:rPr>
              <a:t>της κλιματικής αλλαγής στην περιοχή ή την τοποθεσία τους.</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Περίπου το </a:t>
            </a:r>
            <a:r>
              <a:rPr lang="el-GR" sz="1100" b="1" dirty="0">
                <a:solidFill>
                  <a:schemeClr val="dk1"/>
                </a:solidFill>
              </a:rPr>
              <a:t>40% των εκπαιδευτικών είναι σίγουροι για τη διδασκαλία των γνωστικών διαστάσεων της κλιματικής αλλαγής</a:t>
            </a:r>
            <a:r>
              <a:rPr lang="el-GR" sz="1100" dirty="0">
                <a:solidFill>
                  <a:schemeClr val="dk1"/>
                </a:solidFill>
              </a:rPr>
              <a:t>, αλλά </a:t>
            </a:r>
            <a:r>
              <a:rPr lang="el-GR" sz="1100" b="1" dirty="0">
                <a:solidFill>
                  <a:schemeClr val="dk1"/>
                </a:solidFill>
              </a:rPr>
              <a:t>μόνο το ένα πέμπτο περίπου μπορεί να εξηγήσει καλά πώς να αναλάβουν δράση οι μαθητές και να προκαλέσουν αλλαγή συμπεριφοράς</a:t>
            </a:r>
            <a:r>
              <a:rPr lang="el-GR" sz="1100" dirty="0">
                <a:solidFill>
                  <a:schemeClr val="dk1"/>
                </a:solidFill>
              </a:rPr>
              <a:t>. Επιπλέον, το 20% δεν έχει τη δυνατότητα να επιλέξει τα δικά του θέματα ή το χρόνο για να διδάξει το θέμα ή </a:t>
            </a:r>
            <a:r>
              <a:rPr lang="el-GR" sz="1100" b="1" dirty="0">
                <a:solidFill>
                  <a:schemeClr val="dk1"/>
                </a:solidFill>
              </a:rPr>
              <a:t>αισθάνεται ότι δεν έχει τις απαραίτητες γνώσεις και δεξιότητες</a:t>
            </a:r>
            <a:r>
              <a:rPr lang="el-GR" sz="1100" dirty="0">
                <a:solidFill>
                  <a:schemeClr val="dk1"/>
                </a:solidFill>
              </a:rPr>
              <a:t>.</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b="1" dirty="0">
                <a:solidFill>
                  <a:schemeClr val="dk1"/>
                </a:solidFill>
              </a:rPr>
              <a:t>Οι έμπειροι δάσκαλοι είναι γενικά πιο σίγουροι </a:t>
            </a:r>
            <a:r>
              <a:rPr lang="el-GR" sz="1100" dirty="0">
                <a:solidFill>
                  <a:schemeClr val="dk1"/>
                </a:solidFill>
              </a:rPr>
              <a:t>για την ικανότητά τους να διδάξουν την κλιματική αλλαγή σε σύγκριση με εκείνους που εισήλθαν πρόσφατα στο επάγγελμα. Έρευνες δείχνουν ότι μόνο το </a:t>
            </a:r>
            <a:r>
              <a:rPr lang="el-GR" sz="1100" b="1" dirty="0">
                <a:solidFill>
                  <a:schemeClr val="dk1"/>
                </a:solidFill>
              </a:rPr>
              <a:t>55% των εκπαιδευτικών ανέφερε ότι είχε λάβει εκπαίδευση</a:t>
            </a:r>
            <a:r>
              <a:rPr lang="el-GR" sz="1100" dirty="0">
                <a:solidFill>
                  <a:schemeClr val="dk1"/>
                </a:solidFill>
              </a:rPr>
              <a:t> – είτε πριν ξεκινήσει τη διδασκαλία είτε εν συνεχεία – σχετικά με την κλιματική αλλαγή και τον βιώσιμο τρόπο ζωής.</a:t>
            </a:r>
            <a:endParaRPr sz="1100"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18</a:t>
            </a:fld>
            <a:endParaRPr/>
          </a:p>
        </p:txBody>
      </p:sp>
      <p:sp>
        <p:nvSpPr>
          <p:cNvPr id="193" name="Google Shape;193;p30"/>
          <p:cNvSpPr txBox="1"/>
          <p:nvPr/>
        </p:nvSpPr>
        <p:spPr>
          <a:xfrm>
            <a:off x="835725" y="0"/>
            <a:ext cx="7472550" cy="5246021"/>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l-GR" sz="1100" dirty="0">
                <a:solidFill>
                  <a:schemeClr val="dk1"/>
                </a:solidFill>
              </a:rPr>
              <a:t>Η παρατήρηση των παιδαγωγικών πρακτικών (βλ. διάγραμμα σελίδα 19) δείχνει ότι οι παραδοσιακές και συμμετοχικές παιδαγωγικές εξακολουθούν να είναι η γενική πρακτική (81% της έρευνας εκπαιδευτικών του </a:t>
            </a:r>
            <a:r>
              <a:rPr lang="en-US" sz="1100" dirty="0">
                <a:solidFill>
                  <a:schemeClr val="dk1"/>
                </a:solidFill>
              </a:rPr>
              <a:t>Green Generations</a:t>
            </a:r>
            <a:r>
              <a:rPr lang="el-GR" sz="1100" dirty="0">
                <a:solidFill>
                  <a:schemeClr val="dk1"/>
                </a:solidFill>
              </a:rPr>
              <a:t>) ακολουθούμενη στενά από τις συνεργατικές μεθόδους (72%).</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Τα εκπαιδευτικά συστήματα συνειδητοποιούν την ανάγκη χρήσης περισσότερων </a:t>
            </a:r>
            <a:r>
              <a:rPr lang="el-GR" sz="1100" b="1" dirty="0">
                <a:solidFill>
                  <a:schemeClr val="dk1"/>
                </a:solidFill>
              </a:rPr>
              <a:t>μαθητοκεντρικών και καινοτόμων παιδαγωγικών μεθόδων</a:t>
            </a:r>
            <a:r>
              <a:rPr lang="el-GR" sz="1100" dirty="0">
                <a:solidFill>
                  <a:schemeClr val="dk1"/>
                </a:solidFill>
              </a:rPr>
              <a:t>, προκειμένου να αναπτύξουν τις ικανότητες των μαθητών να είναι ανεξάρτητοι, να αναπτύξουν δεξιότητες επίλυσης προβλημάτων και κριτική σκέψη. Αλλά οι πρακτικές των Ευρωπαίων εκπαιδευτικών ποικίλλουν πολύ για διαφορετικούς λόγους.</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Για παράδειγμα, η </a:t>
            </a:r>
            <a:r>
              <a:rPr lang="el-GR" sz="1100" b="1" dirty="0">
                <a:solidFill>
                  <a:schemeClr val="dk1"/>
                </a:solidFill>
              </a:rPr>
              <a:t>αντίστροφη παιδαγωγική</a:t>
            </a:r>
            <a:r>
              <a:rPr lang="el-GR" sz="1100" dirty="0">
                <a:solidFill>
                  <a:schemeClr val="dk1"/>
                </a:solidFill>
              </a:rPr>
              <a:t>, η οποία λειτουργεί αρκετά καλά με τη Gen Z, και ειδικά την Alpha, φαίνεται να είναι η λιγότερο συχνά χρησιμοποιούμενη (55% του μέσου όρου του συνόλου) αν και είναι μέρος των κορυφαίων 3 στις βουλγαρικές διδακτικές πρακτικές και χρησιμοποιείται αρκετά στη Ρουμανία, αλλά οι συμμετέχοντες εκπαιδευτικοί στην Ελλάδα και τη Γαλλία τη χρησιμοποιούν λιγότερο.</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Όταν ρωτήθηκαν ποιες παιδαγωγικές προσεγγίσεις θα ενδιαφέρονταν να χρησιμοποιήσουν οι εκπαιδευτικοί, </a:t>
            </a:r>
            <a:r>
              <a:rPr lang="el-GR" sz="1100" b="1" dirty="0">
                <a:solidFill>
                  <a:schemeClr val="dk1"/>
                </a:solidFill>
              </a:rPr>
              <a:t>η αντίστροφη παιδαγωγική, η ομότιμη παιδαγωγική και η παιδαγωγική</a:t>
            </a:r>
            <a:r>
              <a:rPr lang="en-US" sz="1100" b="1" dirty="0">
                <a:solidFill>
                  <a:schemeClr val="dk1"/>
                </a:solidFill>
              </a:rPr>
              <a:t> </a:t>
            </a:r>
            <a:r>
              <a:rPr lang="el-GR" sz="1100" b="1" dirty="0">
                <a:solidFill>
                  <a:schemeClr val="dk1"/>
                </a:solidFill>
              </a:rPr>
              <a:t>ανακάλυψης κατατάσσονται στην κορυφή.</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Όταν ρωτήθηκαν για τις </a:t>
            </a:r>
            <a:r>
              <a:rPr lang="el-GR" sz="1100" b="1" dirty="0">
                <a:solidFill>
                  <a:schemeClr val="dk1"/>
                </a:solidFill>
              </a:rPr>
              <a:t>παιδαγωγικές που δεν θα ήθελαν να χρησιμοποιήσουν</a:t>
            </a:r>
            <a:r>
              <a:rPr lang="el-GR" sz="1100" dirty="0">
                <a:solidFill>
                  <a:schemeClr val="dk1"/>
                </a:solidFill>
              </a:rPr>
              <a:t>, οι Γάλλοι εκπαιδευτικοί παρουσιάζουν την υψηλότερη κατάταξη στην αντίστροφη παιδαγωγική (40%), ενώ οι Έλληνες </a:t>
            </a:r>
            <a:r>
              <a:rPr kumimoji="0" lang="el-GR" sz="1100" b="0" i="0" u="none" strike="noStrike" kern="0" cap="none" spc="0" normalizeH="0" baseline="0" noProof="0" dirty="0">
                <a:ln>
                  <a:noFill/>
                </a:ln>
                <a:solidFill>
                  <a:srgbClr val="000000"/>
                </a:solidFill>
                <a:effectLst/>
                <a:uLnTx/>
                <a:uFillTx/>
                <a:latin typeface="Arial"/>
                <a:cs typeface="Arial"/>
                <a:sym typeface="Arial"/>
              </a:rPr>
              <a:t>εκπαιδευτικοί</a:t>
            </a:r>
            <a:r>
              <a:rPr lang="el-GR" sz="1100" dirty="0">
                <a:solidFill>
                  <a:schemeClr val="dk1"/>
                </a:solidFill>
              </a:rPr>
              <a:t> παρουσιάζουν την υψηλότερη κατάταξη στις παραδοσιακές παιδαγωγικές (34%).</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b="1" dirty="0">
                <a:solidFill>
                  <a:schemeClr val="dk1"/>
                </a:solidFill>
              </a:rPr>
              <a:t>Οι παιδαγωγικές μάθησης με βάση το έργο και οι παιδαγωγικές ανακάλυψης κατατάσσονται σε καλή βαθμίδα σε όλες τις χώρες </a:t>
            </a:r>
            <a:r>
              <a:rPr lang="el-GR" sz="1100" dirty="0">
                <a:solidFill>
                  <a:schemeClr val="dk1"/>
                </a:solidFill>
              </a:rPr>
              <a:t>εκτός από την Ελλάδα. Αυτή η απάντηση μπορεί να αποδοθεί στο γεγονός ότι το ελληνικό εκπαιδευτικό σύστημα είναι επικεντρωμένο στο πρόγραμμα σπουδών, στο οποίο οι εκπαιδευτικοί μεταφέρουν γνώσεις ως κορυφαίοι «ειδικοί» και δεν έχουν πολύ χρόνο να εφαρμόσουν άλλες παιδαγωγικές προσεγγίσεις.</a:t>
            </a:r>
            <a:endParaRPr sz="1000"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19</a:t>
            </a:fld>
            <a:endParaRPr/>
          </a:p>
        </p:txBody>
      </p:sp>
      <p:graphicFrame>
        <p:nvGraphicFramePr>
          <p:cNvPr id="199" name="Google Shape;199;p31"/>
          <p:cNvGraphicFramePr/>
          <p:nvPr>
            <p:extLst>
              <p:ext uri="{D42A27DB-BD31-4B8C-83A1-F6EECF244321}">
                <p14:modId xmlns:p14="http://schemas.microsoft.com/office/powerpoint/2010/main" xmlns="" val="1875557863"/>
              </p:ext>
            </p:extLst>
          </p:nvPr>
        </p:nvGraphicFramePr>
        <p:xfrm>
          <a:off x="936400" y="910738"/>
          <a:ext cx="7271200" cy="3474450"/>
        </p:xfrm>
        <a:graphic>
          <a:graphicData uri="http://schemas.openxmlformats.org/drawingml/2006/table">
            <a:tbl>
              <a:tblPr>
                <a:noFill/>
                <a:tableStyleId>{6DCE6473-C2FF-472D-A67A-04ED89B814C0}</a:tableStyleId>
              </a:tblPr>
              <a:tblGrid>
                <a:gridCol w="1814750">
                  <a:extLst>
                    <a:ext uri="{9D8B030D-6E8A-4147-A177-3AD203B41FA5}">
                      <a16:colId xmlns:a16="http://schemas.microsoft.com/office/drawing/2014/main" xmlns="" val="20000"/>
                    </a:ext>
                  </a:extLst>
                </a:gridCol>
                <a:gridCol w="833475">
                  <a:extLst>
                    <a:ext uri="{9D8B030D-6E8A-4147-A177-3AD203B41FA5}">
                      <a16:colId xmlns:a16="http://schemas.microsoft.com/office/drawing/2014/main" xmlns="" val="20001"/>
                    </a:ext>
                  </a:extLst>
                </a:gridCol>
                <a:gridCol w="896075">
                  <a:extLst>
                    <a:ext uri="{9D8B030D-6E8A-4147-A177-3AD203B41FA5}">
                      <a16:colId xmlns:a16="http://schemas.microsoft.com/office/drawing/2014/main" xmlns="" val="20002"/>
                    </a:ext>
                  </a:extLst>
                </a:gridCol>
                <a:gridCol w="913900">
                  <a:extLst>
                    <a:ext uri="{9D8B030D-6E8A-4147-A177-3AD203B41FA5}">
                      <a16:colId xmlns:a16="http://schemas.microsoft.com/office/drawing/2014/main" xmlns="" val="20003"/>
                    </a:ext>
                  </a:extLst>
                </a:gridCol>
                <a:gridCol w="913900">
                  <a:extLst>
                    <a:ext uri="{9D8B030D-6E8A-4147-A177-3AD203B41FA5}">
                      <a16:colId xmlns:a16="http://schemas.microsoft.com/office/drawing/2014/main" xmlns="" val="20004"/>
                    </a:ext>
                  </a:extLst>
                </a:gridCol>
                <a:gridCol w="949550">
                  <a:extLst>
                    <a:ext uri="{9D8B030D-6E8A-4147-A177-3AD203B41FA5}">
                      <a16:colId xmlns:a16="http://schemas.microsoft.com/office/drawing/2014/main" xmlns="" val="20005"/>
                    </a:ext>
                  </a:extLst>
                </a:gridCol>
                <a:gridCol w="949550">
                  <a:extLst>
                    <a:ext uri="{9D8B030D-6E8A-4147-A177-3AD203B41FA5}">
                      <a16:colId xmlns:a16="http://schemas.microsoft.com/office/drawing/2014/main" xmlns="" val="20006"/>
                    </a:ext>
                  </a:extLst>
                </a:gridCol>
              </a:tblGrid>
              <a:tr h="345300">
                <a:tc>
                  <a:txBody>
                    <a:bodyPr/>
                    <a:lstStyle/>
                    <a:p>
                      <a:pPr marL="0" lvl="0" indent="0" algn="ctr" rtl="0">
                        <a:spcBef>
                          <a:spcPts val="0"/>
                        </a:spcBef>
                        <a:spcAft>
                          <a:spcPts val="0"/>
                        </a:spcAft>
                        <a:buNone/>
                      </a:pPr>
                      <a:r>
                        <a:rPr lang="el-GR" sz="1000" dirty="0"/>
                        <a:t>Τρέχουσα γνώση και παιδαγωγικές πρακτικές που χρησιμοποιούνται από εκπαιδευτικούς</a:t>
                      </a:r>
                      <a:endParaRPr sz="1000" dirty="0"/>
                    </a:p>
                  </a:txBody>
                  <a:tcPr marL="91425" marR="91425" marT="91425" marB="91425">
                    <a:solidFill>
                      <a:srgbClr val="F4CCCC"/>
                    </a:solidFill>
                  </a:tcPr>
                </a:tc>
                <a:tc>
                  <a:txBody>
                    <a:bodyPr/>
                    <a:lstStyle/>
                    <a:p>
                      <a:pPr marL="0" lvl="0" indent="0" algn="ctr" rtl="0">
                        <a:spcBef>
                          <a:spcPts val="0"/>
                        </a:spcBef>
                        <a:spcAft>
                          <a:spcPts val="0"/>
                        </a:spcAft>
                        <a:buNone/>
                      </a:pPr>
                      <a:r>
                        <a:rPr lang="el-GR" sz="1000" dirty="0"/>
                        <a:t>Γαλλία</a:t>
                      </a:r>
                      <a:endParaRPr sz="1000" dirty="0"/>
                    </a:p>
                  </a:txBody>
                  <a:tcPr marL="91425" marR="91425" marT="91425" marB="91425">
                    <a:solidFill>
                      <a:srgbClr val="F4CCCC"/>
                    </a:solidFill>
                  </a:tcPr>
                </a:tc>
                <a:tc>
                  <a:txBody>
                    <a:bodyPr/>
                    <a:lstStyle/>
                    <a:p>
                      <a:pPr marL="0" lvl="0" indent="0" algn="ctr" rtl="0">
                        <a:spcBef>
                          <a:spcPts val="0"/>
                        </a:spcBef>
                        <a:spcAft>
                          <a:spcPts val="0"/>
                        </a:spcAft>
                        <a:buNone/>
                      </a:pPr>
                      <a:r>
                        <a:rPr lang="el-GR" sz="1000" dirty="0"/>
                        <a:t>Ρουμανία</a:t>
                      </a:r>
                      <a:endParaRPr sz="1000" dirty="0"/>
                    </a:p>
                  </a:txBody>
                  <a:tcPr marL="91425" marR="91425" marT="91425" marB="91425">
                    <a:solidFill>
                      <a:srgbClr val="F4CCCC"/>
                    </a:solidFill>
                  </a:tcPr>
                </a:tc>
                <a:tc>
                  <a:txBody>
                    <a:bodyPr/>
                    <a:lstStyle/>
                    <a:p>
                      <a:pPr marL="0" lvl="0" indent="0" algn="ctr" rtl="0">
                        <a:spcBef>
                          <a:spcPts val="0"/>
                        </a:spcBef>
                        <a:spcAft>
                          <a:spcPts val="0"/>
                        </a:spcAft>
                        <a:buNone/>
                      </a:pPr>
                      <a:r>
                        <a:rPr lang="el-GR" sz="1000" dirty="0"/>
                        <a:t>Ελλάδα</a:t>
                      </a:r>
                      <a:endParaRPr sz="1000" dirty="0"/>
                    </a:p>
                  </a:txBody>
                  <a:tcPr marL="91425" marR="91425" marT="91425" marB="91425">
                    <a:solidFill>
                      <a:srgbClr val="F4CCCC"/>
                    </a:solidFill>
                  </a:tcPr>
                </a:tc>
                <a:tc>
                  <a:txBody>
                    <a:bodyPr/>
                    <a:lstStyle/>
                    <a:p>
                      <a:pPr marL="0" lvl="0" indent="0" algn="ctr" rtl="0">
                        <a:spcBef>
                          <a:spcPts val="0"/>
                        </a:spcBef>
                        <a:spcAft>
                          <a:spcPts val="0"/>
                        </a:spcAft>
                        <a:buNone/>
                      </a:pPr>
                      <a:r>
                        <a:rPr lang="el-GR" sz="1000" dirty="0"/>
                        <a:t>Κύπρος</a:t>
                      </a:r>
                      <a:endParaRPr sz="1000" dirty="0"/>
                    </a:p>
                  </a:txBody>
                  <a:tcPr marL="91425" marR="91425" marT="91425" marB="91425">
                    <a:solidFill>
                      <a:srgbClr val="F4CCCC"/>
                    </a:solidFill>
                  </a:tcPr>
                </a:tc>
                <a:tc>
                  <a:txBody>
                    <a:bodyPr/>
                    <a:lstStyle/>
                    <a:p>
                      <a:pPr marL="0" lvl="0" indent="0" algn="ctr" rtl="0">
                        <a:spcBef>
                          <a:spcPts val="0"/>
                        </a:spcBef>
                        <a:spcAft>
                          <a:spcPts val="0"/>
                        </a:spcAft>
                        <a:buNone/>
                      </a:pPr>
                      <a:r>
                        <a:rPr lang="el-GR" sz="1000" dirty="0"/>
                        <a:t>Βουλγαρία</a:t>
                      </a:r>
                      <a:endParaRPr sz="1000" dirty="0"/>
                    </a:p>
                  </a:txBody>
                  <a:tcPr marL="91425" marR="91425" marT="91425" marB="91425">
                    <a:solidFill>
                      <a:srgbClr val="F4CCCC"/>
                    </a:solidFill>
                  </a:tcPr>
                </a:tc>
                <a:tc>
                  <a:txBody>
                    <a:bodyPr/>
                    <a:lstStyle/>
                    <a:p>
                      <a:pPr marL="0" lvl="0" indent="0" algn="ctr" rtl="0">
                        <a:spcBef>
                          <a:spcPts val="0"/>
                        </a:spcBef>
                        <a:spcAft>
                          <a:spcPts val="0"/>
                        </a:spcAft>
                        <a:buNone/>
                      </a:pPr>
                      <a:r>
                        <a:rPr lang="el-GR" sz="1000" dirty="0"/>
                        <a:t>Μέσος όρος</a:t>
                      </a:r>
                      <a:endParaRPr sz="1000" dirty="0"/>
                    </a:p>
                  </a:txBody>
                  <a:tcPr marL="91425" marR="91425" marT="91425" marB="91425">
                    <a:solidFill>
                      <a:srgbClr val="F4CCCC"/>
                    </a:solidFill>
                  </a:tcPr>
                </a:tc>
                <a:extLst>
                  <a:ext uri="{0D108BD9-81ED-4DB2-BD59-A6C34878D82A}">
                    <a16:rowId xmlns:a16="http://schemas.microsoft.com/office/drawing/2014/main" xmlns="" val="10000"/>
                  </a:ext>
                </a:extLst>
              </a:tr>
              <a:tr h="274050">
                <a:tc>
                  <a:txBody>
                    <a:bodyPr/>
                    <a:lstStyle/>
                    <a:p>
                      <a:pPr marL="0" lvl="0" indent="0" algn="l" rtl="0">
                        <a:spcBef>
                          <a:spcPts val="0"/>
                        </a:spcBef>
                        <a:spcAft>
                          <a:spcPts val="0"/>
                        </a:spcAft>
                        <a:buNone/>
                      </a:pPr>
                      <a:r>
                        <a:rPr lang="el-GR" sz="1000" dirty="0"/>
                        <a:t>Παραδοσιακή παιδαγωγική</a:t>
                      </a:r>
                      <a:endParaRPr sz="1000" dirty="0"/>
                    </a:p>
                  </a:txBody>
                  <a:tcPr marL="91425" marR="91425" marT="91425" marB="91425">
                    <a:solidFill>
                      <a:srgbClr val="F3F3F3"/>
                    </a:solidFill>
                  </a:tcPr>
                </a:tc>
                <a:tc>
                  <a:txBody>
                    <a:bodyPr/>
                    <a:lstStyle/>
                    <a:p>
                      <a:pPr marL="0" lvl="0" indent="0" algn="l" rtl="0">
                        <a:spcBef>
                          <a:spcPts val="0"/>
                        </a:spcBef>
                        <a:spcAft>
                          <a:spcPts val="0"/>
                        </a:spcAft>
                        <a:buNone/>
                      </a:pPr>
                      <a:r>
                        <a:rPr lang="fr" sz="1000"/>
                        <a:t>94%</a:t>
                      </a:r>
                      <a:endParaRPr sz="1000"/>
                    </a:p>
                  </a:txBody>
                  <a:tcPr marL="91425" marR="91425" marT="91425" marB="91425"/>
                </a:tc>
                <a:tc>
                  <a:txBody>
                    <a:bodyPr/>
                    <a:lstStyle/>
                    <a:p>
                      <a:pPr marL="0" lvl="0" indent="0" algn="l" rtl="0">
                        <a:spcBef>
                          <a:spcPts val="0"/>
                        </a:spcBef>
                        <a:spcAft>
                          <a:spcPts val="0"/>
                        </a:spcAft>
                        <a:buNone/>
                      </a:pPr>
                      <a:r>
                        <a:rPr lang="fr" sz="1000"/>
                        <a:t>96,6%</a:t>
                      </a:r>
                      <a:endParaRPr sz="1000"/>
                    </a:p>
                  </a:txBody>
                  <a:tcPr marL="91425" marR="91425" marT="91425" marB="91425"/>
                </a:tc>
                <a:tc>
                  <a:txBody>
                    <a:bodyPr/>
                    <a:lstStyle/>
                    <a:p>
                      <a:pPr marL="0" lvl="0" indent="0" algn="l" rtl="0">
                        <a:spcBef>
                          <a:spcPts val="0"/>
                        </a:spcBef>
                        <a:spcAft>
                          <a:spcPts val="0"/>
                        </a:spcAft>
                        <a:buNone/>
                      </a:pPr>
                      <a:r>
                        <a:rPr lang="fr" sz="1000"/>
                        <a:t>26,6%</a:t>
                      </a:r>
                      <a:endParaRPr sz="1000"/>
                    </a:p>
                  </a:txBody>
                  <a:tcPr marL="91425" marR="91425" marT="91425" marB="91425"/>
                </a:tc>
                <a:tc>
                  <a:txBody>
                    <a:bodyPr/>
                    <a:lstStyle/>
                    <a:p>
                      <a:pPr marL="0" lvl="0" indent="0" algn="l" rtl="0">
                        <a:spcBef>
                          <a:spcPts val="0"/>
                        </a:spcBef>
                        <a:spcAft>
                          <a:spcPts val="0"/>
                        </a:spcAft>
                        <a:buNone/>
                      </a:pPr>
                      <a:r>
                        <a:rPr lang="fr" sz="1000"/>
                        <a:t>92</a:t>
                      </a:r>
                      <a:r>
                        <a:rPr lang="fr" sz="1000">
                          <a:solidFill>
                            <a:srgbClr val="000000"/>
                          </a:solidFill>
                        </a:rPr>
                        <a:t>%</a:t>
                      </a:r>
                      <a:endParaRPr sz="1000"/>
                    </a:p>
                  </a:txBody>
                  <a:tcPr marL="91425" marR="91425" marT="91425" marB="91425"/>
                </a:tc>
                <a:tc>
                  <a:txBody>
                    <a:bodyPr/>
                    <a:lstStyle/>
                    <a:p>
                      <a:pPr marL="0" lvl="0" indent="0" algn="l" rtl="0">
                        <a:spcBef>
                          <a:spcPts val="0"/>
                        </a:spcBef>
                        <a:spcAft>
                          <a:spcPts val="0"/>
                        </a:spcAft>
                        <a:buNone/>
                      </a:pPr>
                      <a:r>
                        <a:rPr lang="fr" sz="1000"/>
                        <a:t>97%</a:t>
                      </a:r>
                      <a:endParaRPr sz="1000"/>
                    </a:p>
                  </a:txBody>
                  <a:tcPr marL="91425" marR="91425" marT="91425" marB="91425"/>
                </a:tc>
                <a:tc>
                  <a:txBody>
                    <a:bodyPr/>
                    <a:lstStyle/>
                    <a:p>
                      <a:pPr marL="0" lvl="0" indent="0" algn="l" rtl="0">
                        <a:spcBef>
                          <a:spcPts val="0"/>
                        </a:spcBef>
                        <a:spcAft>
                          <a:spcPts val="0"/>
                        </a:spcAft>
                        <a:buNone/>
                      </a:pPr>
                      <a:r>
                        <a:rPr lang="fr" sz="1000"/>
                        <a:t>81%</a:t>
                      </a:r>
                      <a:endParaRPr sz="1000"/>
                    </a:p>
                  </a:txBody>
                  <a:tcPr marL="91425" marR="91425" marT="91425" marB="91425"/>
                </a:tc>
                <a:extLst>
                  <a:ext uri="{0D108BD9-81ED-4DB2-BD59-A6C34878D82A}">
                    <a16:rowId xmlns:a16="http://schemas.microsoft.com/office/drawing/2014/main" xmlns="" val="10001"/>
                  </a:ext>
                </a:extLst>
              </a:tr>
              <a:tr h="274050">
                <a:tc>
                  <a:txBody>
                    <a:bodyPr/>
                    <a:lstStyle/>
                    <a:p>
                      <a:pPr marL="0" lvl="0" indent="0" algn="l" rtl="0">
                        <a:spcBef>
                          <a:spcPts val="0"/>
                        </a:spcBef>
                        <a:spcAft>
                          <a:spcPts val="0"/>
                        </a:spcAft>
                        <a:buNone/>
                      </a:pPr>
                      <a:r>
                        <a:rPr lang="el-GR" sz="1000" dirty="0"/>
                        <a:t>Συμμετοχική παιδαγωγική</a:t>
                      </a:r>
                      <a:endParaRPr sz="1000" dirty="0"/>
                    </a:p>
                  </a:txBody>
                  <a:tcPr marL="91425" marR="91425" marT="91425" marB="91425">
                    <a:solidFill>
                      <a:srgbClr val="F3F3F3"/>
                    </a:solidFill>
                  </a:tcPr>
                </a:tc>
                <a:tc>
                  <a:txBody>
                    <a:bodyPr/>
                    <a:lstStyle/>
                    <a:p>
                      <a:pPr marL="0" lvl="0" indent="0" algn="l" rtl="0">
                        <a:spcBef>
                          <a:spcPts val="0"/>
                        </a:spcBef>
                        <a:spcAft>
                          <a:spcPts val="0"/>
                        </a:spcAft>
                        <a:buNone/>
                      </a:pPr>
                      <a:r>
                        <a:rPr lang="fr" sz="1000"/>
                        <a:t>97%</a:t>
                      </a:r>
                      <a:endParaRPr sz="1000"/>
                    </a:p>
                  </a:txBody>
                  <a:tcPr marL="91425" marR="91425" marT="91425" marB="91425"/>
                </a:tc>
                <a:tc>
                  <a:txBody>
                    <a:bodyPr/>
                    <a:lstStyle/>
                    <a:p>
                      <a:pPr marL="0" lvl="0" indent="0" algn="l" rtl="0">
                        <a:spcBef>
                          <a:spcPts val="0"/>
                        </a:spcBef>
                        <a:spcAft>
                          <a:spcPts val="0"/>
                        </a:spcAft>
                        <a:buNone/>
                      </a:pPr>
                      <a:r>
                        <a:rPr lang="fr" sz="1000"/>
                        <a:t>90%</a:t>
                      </a:r>
                      <a:endParaRPr sz="1000"/>
                    </a:p>
                  </a:txBody>
                  <a:tcPr marL="91425" marR="91425" marT="91425" marB="91425"/>
                </a:tc>
                <a:tc>
                  <a:txBody>
                    <a:bodyPr/>
                    <a:lstStyle/>
                    <a:p>
                      <a:pPr marL="0" lvl="0" indent="0" algn="l" rtl="0">
                        <a:spcBef>
                          <a:spcPts val="0"/>
                        </a:spcBef>
                        <a:spcAft>
                          <a:spcPts val="0"/>
                        </a:spcAft>
                        <a:buNone/>
                      </a:pPr>
                      <a:r>
                        <a:rPr lang="fr" sz="1000"/>
                        <a:t>23,3%</a:t>
                      </a:r>
                      <a:endParaRPr sz="1000"/>
                    </a:p>
                  </a:txBody>
                  <a:tcPr marL="91425" marR="91425" marT="91425" marB="91425"/>
                </a:tc>
                <a:tc>
                  <a:txBody>
                    <a:bodyPr/>
                    <a:lstStyle/>
                    <a:p>
                      <a:pPr marL="0" lvl="0" indent="0" algn="l" rtl="0">
                        <a:spcBef>
                          <a:spcPts val="0"/>
                        </a:spcBef>
                        <a:spcAft>
                          <a:spcPts val="0"/>
                        </a:spcAft>
                        <a:buNone/>
                      </a:pPr>
                      <a:r>
                        <a:rPr lang="fr" sz="1000"/>
                        <a:t>96</a:t>
                      </a:r>
                      <a:r>
                        <a:rPr lang="fr" sz="1000">
                          <a:solidFill>
                            <a:srgbClr val="000000"/>
                          </a:solidFill>
                        </a:rPr>
                        <a:t>%</a:t>
                      </a:r>
                      <a:endParaRPr sz="1000"/>
                    </a:p>
                  </a:txBody>
                  <a:tcPr marL="91425" marR="91425" marT="91425" marB="91425"/>
                </a:tc>
                <a:tc>
                  <a:txBody>
                    <a:bodyPr/>
                    <a:lstStyle/>
                    <a:p>
                      <a:pPr marL="0" lvl="0" indent="0" algn="l" rtl="0">
                        <a:spcBef>
                          <a:spcPts val="0"/>
                        </a:spcBef>
                        <a:spcAft>
                          <a:spcPts val="0"/>
                        </a:spcAft>
                        <a:buNone/>
                      </a:pPr>
                      <a:r>
                        <a:rPr lang="fr" sz="1000"/>
                        <a:t>100%</a:t>
                      </a:r>
                      <a:endParaRPr sz="1000"/>
                    </a:p>
                  </a:txBody>
                  <a:tcPr marL="91425" marR="91425" marT="91425" marB="91425"/>
                </a:tc>
                <a:tc>
                  <a:txBody>
                    <a:bodyPr/>
                    <a:lstStyle/>
                    <a:p>
                      <a:pPr marL="0" lvl="0" indent="0" algn="l" rtl="0">
                        <a:spcBef>
                          <a:spcPts val="0"/>
                        </a:spcBef>
                        <a:spcAft>
                          <a:spcPts val="0"/>
                        </a:spcAft>
                        <a:buNone/>
                      </a:pPr>
                      <a:r>
                        <a:rPr lang="fr" sz="1000"/>
                        <a:t>81%</a:t>
                      </a:r>
                      <a:endParaRPr sz="1000"/>
                    </a:p>
                  </a:txBody>
                  <a:tcPr marL="91425" marR="91425" marT="91425" marB="91425"/>
                </a:tc>
                <a:extLst>
                  <a:ext uri="{0D108BD9-81ED-4DB2-BD59-A6C34878D82A}">
                    <a16:rowId xmlns:a16="http://schemas.microsoft.com/office/drawing/2014/main" xmlns="" val="10002"/>
                  </a:ext>
                </a:extLst>
              </a:tr>
              <a:tr h="274050">
                <a:tc>
                  <a:txBody>
                    <a:bodyPr/>
                    <a:lstStyle/>
                    <a:p>
                      <a:pPr marL="0" lvl="0" indent="0" algn="l" rtl="0">
                        <a:spcBef>
                          <a:spcPts val="0"/>
                        </a:spcBef>
                        <a:spcAft>
                          <a:spcPts val="0"/>
                        </a:spcAft>
                        <a:buNone/>
                      </a:pPr>
                      <a:r>
                        <a:rPr lang="el-GR" sz="1000" dirty="0"/>
                        <a:t>Αντίστροφη παιδαγωγική</a:t>
                      </a:r>
                      <a:endParaRPr sz="1000" dirty="0"/>
                    </a:p>
                  </a:txBody>
                  <a:tcPr marL="91425" marR="91425" marT="91425" marB="91425">
                    <a:solidFill>
                      <a:srgbClr val="F3F3F3"/>
                    </a:solidFill>
                  </a:tcPr>
                </a:tc>
                <a:tc>
                  <a:txBody>
                    <a:bodyPr/>
                    <a:lstStyle/>
                    <a:p>
                      <a:pPr marL="0" lvl="0" indent="0" algn="l" rtl="0">
                        <a:spcBef>
                          <a:spcPts val="0"/>
                        </a:spcBef>
                        <a:spcAft>
                          <a:spcPts val="0"/>
                        </a:spcAft>
                        <a:buNone/>
                      </a:pPr>
                      <a:r>
                        <a:rPr lang="fr" sz="1000"/>
                        <a:t>39%</a:t>
                      </a:r>
                      <a:endParaRPr sz="1000"/>
                    </a:p>
                  </a:txBody>
                  <a:tcPr marL="91425" marR="91425" marT="91425" marB="91425"/>
                </a:tc>
                <a:tc>
                  <a:txBody>
                    <a:bodyPr/>
                    <a:lstStyle/>
                    <a:p>
                      <a:pPr marL="0" lvl="0" indent="0" algn="l" rtl="0">
                        <a:spcBef>
                          <a:spcPts val="0"/>
                        </a:spcBef>
                        <a:spcAft>
                          <a:spcPts val="0"/>
                        </a:spcAft>
                        <a:buNone/>
                      </a:pPr>
                      <a:r>
                        <a:rPr lang="fr" sz="1000"/>
                        <a:t>60%</a:t>
                      </a:r>
                      <a:endParaRPr sz="1000"/>
                    </a:p>
                  </a:txBody>
                  <a:tcPr marL="91425" marR="91425" marT="91425" marB="91425"/>
                </a:tc>
                <a:tc>
                  <a:txBody>
                    <a:bodyPr/>
                    <a:lstStyle/>
                    <a:p>
                      <a:pPr marL="0" lvl="0" indent="0" algn="l" rtl="0">
                        <a:spcBef>
                          <a:spcPts val="0"/>
                        </a:spcBef>
                        <a:spcAft>
                          <a:spcPts val="0"/>
                        </a:spcAft>
                        <a:buNone/>
                      </a:pPr>
                      <a:r>
                        <a:rPr lang="fr" sz="1000"/>
                        <a:t>36,6%</a:t>
                      </a:r>
                      <a:endParaRPr sz="1000"/>
                    </a:p>
                  </a:txBody>
                  <a:tcPr marL="91425" marR="91425" marT="91425" marB="91425"/>
                </a:tc>
                <a:tc>
                  <a:txBody>
                    <a:bodyPr/>
                    <a:lstStyle/>
                    <a:p>
                      <a:pPr marL="0" lvl="0" indent="0" algn="l" rtl="0">
                        <a:spcBef>
                          <a:spcPts val="0"/>
                        </a:spcBef>
                        <a:spcAft>
                          <a:spcPts val="0"/>
                        </a:spcAft>
                        <a:buNone/>
                      </a:pPr>
                      <a:r>
                        <a:rPr lang="fr" sz="1000"/>
                        <a:t>50</a:t>
                      </a:r>
                      <a:r>
                        <a:rPr lang="fr" sz="1000">
                          <a:solidFill>
                            <a:srgbClr val="000000"/>
                          </a:solidFill>
                        </a:rPr>
                        <a:t>%</a:t>
                      </a:r>
                      <a:endParaRPr sz="1000"/>
                    </a:p>
                  </a:txBody>
                  <a:tcPr marL="91425" marR="91425" marT="91425" marB="91425"/>
                </a:tc>
                <a:tc>
                  <a:txBody>
                    <a:bodyPr/>
                    <a:lstStyle/>
                    <a:p>
                      <a:pPr marL="0" lvl="0" indent="0" algn="l" rtl="0">
                        <a:spcBef>
                          <a:spcPts val="0"/>
                        </a:spcBef>
                        <a:spcAft>
                          <a:spcPts val="0"/>
                        </a:spcAft>
                        <a:buNone/>
                      </a:pPr>
                      <a:r>
                        <a:rPr lang="fr" sz="1000"/>
                        <a:t>87%</a:t>
                      </a:r>
                      <a:endParaRPr sz="1000"/>
                    </a:p>
                  </a:txBody>
                  <a:tcPr marL="91425" marR="91425" marT="91425" marB="91425"/>
                </a:tc>
                <a:tc>
                  <a:txBody>
                    <a:bodyPr/>
                    <a:lstStyle/>
                    <a:p>
                      <a:pPr marL="0" lvl="0" indent="0" algn="l" rtl="0">
                        <a:spcBef>
                          <a:spcPts val="0"/>
                        </a:spcBef>
                        <a:spcAft>
                          <a:spcPts val="0"/>
                        </a:spcAft>
                        <a:buNone/>
                      </a:pPr>
                      <a:r>
                        <a:rPr lang="fr" sz="1000"/>
                        <a:t>55%</a:t>
                      </a:r>
                      <a:endParaRPr sz="1000"/>
                    </a:p>
                  </a:txBody>
                  <a:tcPr marL="91425" marR="91425" marT="91425" marB="91425"/>
                </a:tc>
                <a:extLst>
                  <a:ext uri="{0D108BD9-81ED-4DB2-BD59-A6C34878D82A}">
                    <a16:rowId xmlns:a16="http://schemas.microsoft.com/office/drawing/2014/main" xmlns="" val="10003"/>
                  </a:ext>
                </a:extLst>
              </a:tr>
              <a:tr h="274050">
                <a:tc>
                  <a:txBody>
                    <a:bodyPr/>
                    <a:lstStyle/>
                    <a:p>
                      <a:pPr marL="0" lvl="0" indent="0" algn="l" rtl="0">
                        <a:spcBef>
                          <a:spcPts val="0"/>
                        </a:spcBef>
                        <a:spcAft>
                          <a:spcPts val="0"/>
                        </a:spcAft>
                        <a:buNone/>
                      </a:pPr>
                      <a:r>
                        <a:rPr lang="el-GR" sz="1000" dirty="0"/>
                        <a:t>Μάθηση με βάση το έργο</a:t>
                      </a:r>
                      <a:endParaRPr sz="1000" dirty="0"/>
                    </a:p>
                  </a:txBody>
                  <a:tcPr marL="91425" marR="91425" marT="91425" marB="91425">
                    <a:solidFill>
                      <a:srgbClr val="F3F3F3"/>
                    </a:solidFill>
                  </a:tcPr>
                </a:tc>
                <a:tc>
                  <a:txBody>
                    <a:bodyPr/>
                    <a:lstStyle/>
                    <a:p>
                      <a:pPr marL="0" lvl="0" indent="0" algn="l" rtl="0">
                        <a:spcBef>
                          <a:spcPts val="0"/>
                        </a:spcBef>
                        <a:spcAft>
                          <a:spcPts val="0"/>
                        </a:spcAft>
                        <a:buNone/>
                      </a:pPr>
                      <a:r>
                        <a:rPr lang="fr" sz="1000"/>
                        <a:t>77%</a:t>
                      </a:r>
                      <a:endParaRPr sz="1000"/>
                    </a:p>
                  </a:txBody>
                  <a:tcPr marL="91425" marR="91425" marT="91425" marB="91425"/>
                </a:tc>
                <a:tc>
                  <a:txBody>
                    <a:bodyPr/>
                    <a:lstStyle/>
                    <a:p>
                      <a:pPr marL="0" lvl="0" indent="0" algn="l" rtl="0">
                        <a:spcBef>
                          <a:spcPts val="0"/>
                        </a:spcBef>
                        <a:spcAft>
                          <a:spcPts val="0"/>
                        </a:spcAft>
                        <a:buNone/>
                      </a:pPr>
                      <a:r>
                        <a:rPr lang="fr" sz="1000"/>
                        <a:t>93.3%</a:t>
                      </a:r>
                      <a:endParaRPr sz="1000"/>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fr" sz="1000">
                          <a:solidFill>
                            <a:srgbClr val="000000"/>
                          </a:solidFill>
                        </a:rPr>
                        <a:t>26,6%</a:t>
                      </a:r>
                      <a:endParaRPr sz="1000"/>
                    </a:p>
                  </a:txBody>
                  <a:tcPr marL="91425" marR="91425" marT="91425" marB="91425"/>
                </a:tc>
                <a:tc>
                  <a:txBody>
                    <a:bodyPr/>
                    <a:lstStyle/>
                    <a:p>
                      <a:pPr marL="0" lvl="0" indent="0" algn="l" rtl="0">
                        <a:spcBef>
                          <a:spcPts val="0"/>
                        </a:spcBef>
                        <a:spcAft>
                          <a:spcPts val="0"/>
                        </a:spcAft>
                        <a:buNone/>
                      </a:pPr>
                      <a:r>
                        <a:rPr lang="fr" sz="1000"/>
                        <a:t>54</a:t>
                      </a:r>
                      <a:r>
                        <a:rPr lang="fr" sz="1000">
                          <a:solidFill>
                            <a:srgbClr val="000000"/>
                          </a:solidFill>
                        </a:rPr>
                        <a:t>%</a:t>
                      </a:r>
                      <a:endParaRPr sz="1000"/>
                    </a:p>
                  </a:txBody>
                  <a:tcPr marL="91425" marR="91425" marT="91425" marB="91425"/>
                </a:tc>
                <a:tc>
                  <a:txBody>
                    <a:bodyPr/>
                    <a:lstStyle/>
                    <a:p>
                      <a:pPr marL="0" lvl="0" indent="0" algn="l" rtl="0">
                        <a:spcBef>
                          <a:spcPts val="0"/>
                        </a:spcBef>
                        <a:spcAft>
                          <a:spcPts val="0"/>
                        </a:spcAft>
                        <a:buNone/>
                      </a:pPr>
                      <a:r>
                        <a:rPr lang="fr" sz="1000"/>
                        <a:t>73%</a:t>
                      </a:r>
                      <a:endParaRPr sz="1000"/>
                    </a:p>
                  </a:txBody>
                  <a:tcPr marL="91425" marR="91425" marT="91425" marB="91425"/>
                </a:tc>
                <a:tc>
                  <a:txBody>
                    <a:bodyPr/>
                    <a:lstStyle/>
                    <a:p>
                      <a:pPr marL="0" lvl="0" indent="0" algn="l" rtl="0">
                        <a:spcBef>
                          <a:spcPts val="0"/>
                        </a:spcBef>
                        <a:spcAft>
                          <a:spcPts val="0"/>
                        </a:spcAft>
                        <a:buNone/>
                      </a:pPr>
                      <a:r>
                        <a:rPr lang="fr" sz="1000"/>
                        <a:t>65%</a:t>
                      </a:r>
                      <a:endParaRPr sz="1000"/>
                    </a:p>
                  </a:txBody>
                  <a:tcPr marL="91425" marR="91425" marT="91425" marB="91425"/>
                </a:tc>
                <a:extLst>
                  <a:ext uri="{0D108BD9-81ED-4DB2-BD59-A6C34878D82A}">
                    <a16:rowId xmlns:a16="http://schemas.microsoft.com/office/drawing/2014/main" xmlns="" val="10004"/>
                  </a:ext>
                </a:extLst>
              </a:tr>
              <a:tr h="274050">
                <a:tc>
                  <a:txBody>
                    <a:bodyPr/>
                    <a:lstStyle/>
                    <a:p>
                      <a:pPr marL="0" lvl="0" indent="0" algn="l" rtl="0">
                        <a:spcBef>
                          <a:spcPts val="0"/>
                        </a:spcBef>
                        <a:spcAft>
                          <a:spcPts val="0"/>
                        </a:spcAft>
                        <a:buNone/>
                      </a:pPr>
                      <a:r>
                        <a:rPr lang="el-GR" sz="1000" dirty="0"/>
                        <a:t>Παιδαγωγική ανακάλυψης</a:t>
                      </a:r>
                      <a:endParaRPr sz="1000" dirty="0"/>
                    </a:p>
                  </a:txBody>
                  <a:tcPr marL="91425" marR="91425" marT="91425" marB="91425">
                    <a:solidFill>
                      <a:srgbClr val="F3F3F3"/>
                    </a:solidFill>
                  </a:tcPr>
                </a:tc>
                <a:tc>
                  <a:txBody>
                    <a:bodyPr/>
                    <a:lstStyle/>
                    <a:p>
                      <a:pPr marL="0" lvl="0" indent="0" algn="l" rtl="0">
                        <a:spcBef>
                          <a:spcPts val="0"/>
                        </a:spcBef>
                        <a:spcAft>
                          <a:spcPts val="0"/>
                        </a:spcAft>
                        <a:buNone/>
                      </a:pPr>
                      <a:r>
                        <a:rPr lang="fr" sz="1000"/>
                        <a:t>64%</a:t>
                      </a:r>
                      <a:endParaRPr sz="1000"/>
                    </a:p>
                  </a:txBody>
                  <a:tcPr marL="91425" marR="91425" marT="91425" marB="91425"/>
                </a:tc>
                <a:tc>
                  <a:txBody>
                    <a:bodyPr/>
                    <a:lstStyle/>
                    <a:p>
                      <a:pPr marL="0" lvl="0" indent="0" algn="l" rtl="0">
                        <a:spcBef>
                          <a:spcPts val="0"/>
                        </a:spcBef>
                        <a:spcAft>
                          <a:spcPts val="0"/>
                        </a:spcAft>
                        <a:buNone/>
                      </a:pPr>
                      <a:r>
                        <a:rPr lang="fr" sz="1000"/>
                        <a:t>100%</a:t>
                      </a:r>
                      <a:endParaRPr sz="1000"/>
                    </a:p>
                  </a:txBody>
                  <a:tcPr marL="91425" marR="91425" marT="91425" marB="91425"/>
                </a:tc>
                <a:tc>
                  <a:txBody>
                    <a:bodyPr/>
                    <a:lstStyle/>
                    <a:p>
                      <a:pPr marL="0" lvl="0" indent="0" algn="l" rtl="0">
                        <a:spcBef>
                          <a:spcPts val="0"/>
                        </a:spcBef>
                        <a:spcAft>
                          <a:spcPts val="0"/>
                        </a:spcAft>
                        <a:buNone/>
                      </a:pPr>
                      <a:r>
                        <a:rPr lang="fr" sz="1000"/>
                        <a:t>13,3%</a:t>
                      </a:r>
                      <a:endParaRPr sz="1000"/>
                    </a:p>
                  </a:txBody>
                  <a:tcPr marL="91425" marR="91425" marT="91425" marB="91425"/>
                </a:tc>
                <a:tc>
                  <a:txBody>
                    <a:bodyPr/>
                    <a:lstStyle/>
                    <a:p>
                      <a:pPr marL="0" lvl="0" indent="0" algn="l" rtl="0">
                        <a:spcBef>
                          <a:spcPts val="0"/>
                        </a:spcBef>
                        <a:spcAft>
                          <a:spcPts val="0"/>
                        </a:spcAft>
                        <a:buNone/>
                      </a:pPr>
                      <a:r>
                        <a:rPr lang="fr" sz="1000"/>
                        <a:t>61</a:t>
                      </a:r>
                      <a:r>
                        <a:rPr lang="fr" sz="1000">
                          <a:solidFill>
                            <a:srgbClr val="000000"/>
                          </a:solidFill>
                        </a:rPr>
                        <a:t>%</a:t>
                      </a:r>
                      <a:endParaRPr sz="1000"/>
                    </a:p>
                  </a:txBody>
                  <a:tcPr marL="91425" marR="91425" marT="91425" marB="91425"/>
                </a:tc>
                <a:tc>
                  <a:txBody>
                    <a:bodyPr/>
                    <a:lstStyle/>
                    <a:p>
                      <a:pPr marL="0" lvl="0" indent="0" algn="l" rtl="0">
                        <a:spcBef>
                          <a:spcPts val="0"/>
                        </a:spcBef>
                        <a:spcAft>
                          <a:spcPts val="0"/>
                        </a:spcAft>
                        <a:buNone/>
                      </a:pPr>
                      <a:r>
                        <a:rPr lang="fr" sz="1000"/>
                        <a:t>50%</a:t>
                      </a:r>
                      <a:endParaRPr sz="1000"/>
                    </a:p>
                  </a:txBody>
                  <a:tcPr marL="91425" marR="91425" marT="91425" marB="91425"/>
                </a:tc>
                <a:tc>
                  <a:txBody>
                    <a:bodyPr/>
                    <a:lstStyle/>
                    <a:p>
                      <a:pPr marL="0" lvl="0" indent="0" algn="l" rtl="0">
                        <a:spcBef>
                          <a:spcPts val="0"/>
                        </a:spcBef>
                        <a:spcAft>
                          <a:spcPts val="0"/>
                        </a:spcAft>
                        <a:buNone/>
                      </a:pPr>
                      <a:r>
                        <a:rPr lang="fr" sz="1000"/>
                        <a:t>58%</a:t>
                      </a:r>
                      <a:endParaRPr sz="1000"/>
                    </a:p>
                  </a:txBody>
                  <a:tcPr marL="91425" marR="91425" marT="91425" marB="91425"/>
                </a:tc>
                <a:extLst>
                  <a:ext uri="{0D108BD9-81ED-4DB2-BD59-A6C34878D82A}">
                    <a16:rowId xmlns:a16="http://schemas.microsoft.com/office/drawing/2014/main" xmlns="" val="10005"/>
                  </a:ext>
                </a:extLst>
              </a:tr>
              <a:tr h="274050">
                <a:tc>
                  <a:txBody>
                    <a:bodyPr/>
                    <a:lstStyle/>
                    <a:p>
                      <a:pPr marL="0" lvl="0" indent="0" algn="l" rtl="0">
                        <a:spcBef>
                          <a:spcPts val="0"/>
                        </a:spcBef>
                        <a:spcAft>
                          <a:spcPts val="0"/>
                        </a:spcAft>
                        <a:buNone/>
                      </a:pPr>
                      <a:r>
                        <a:rPr lang="el-GR" sz="1000" dirty="0"/>
                        <a:t>Συνεργατική παιδαγωγική</a:t>
                      </a:r>
                      <a:endParaRPr sz="1000" dirty="0"/>
                    </a:p>
                  </a:txBody>
                  <a:tcPr marL="91425" marR="91425" marT="91425" marB="91425">
                    <a:solidFill>
                      <a:srgbClr val="F3F3F3"/>
                    </a:solidFill>
                  </a:tcPr>
                </a:tc>
                <a:tc>
                  <a:txBody>
                    <a:bodyPr/>
                    <a:lstStyle/>
                    <a:p>
                      <a:pPr marL="0" lvl="0" indent="0" algn="l" rtl="0">
                        <a:spcBef>
                          <a:spcPts val="0"/>
                        </a:spcBef>
                        <a:spcAft>
                          <a:spcPts val="0"/>
                        </a:spcAft>
                        <a:buNone/>
                      </a:pPr>
                      <a:r>
                        <a:rPr lang="fr" sz="1000"/>
                        <a:t>90%</a:t>
                      </a:r>
                      <a:endParaRPr sz="1000"/>
                    </a:p>
                  </a:txBody>
                  <a:tcPr marL="91425" marR="91425" marT="91425" marB="91425"/>
                </a:tc>
                <a:tc>
                  <a:txBody>
                    <a:bodyPr/>
                    <a:lstStyle/>
                    <a:p>
                      <a:pPr marL="0" lvl="0" indent="0" algn="l" rtl="0">
                        <a:spcBef>
                          <a:spcPts val="0"/>
                        </a:spcBef>
                        <a:spcAft>
                          <a:spcPts val="0"/>
                        </a:spcAft>
                        <a:buNone/>
                      </a:pPr>
                      <a:r>
                        <a:rPr lang="fr" sz="1000"/>
                        <a:t>93.3%</a:t>
                      </a:r>
                      <a:endParaRPr sz="1000"/>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fr" sz="1000">
                          <a:solidFill>
                            <a:srgbClr val="000000"/>
                          </a:solidFill>
                        </a:rPr>
                        <a:t>13,3%</a:t>
                      </a:r>
                      <a:endParaRPr sz="1000"/>
                    </a:p>
                  </a:txBody>
                  <a:tcPr marL="91425" marR="91425" marT="91425" marB="91425"/>
                </a:tc>
                <a:tc>
                  <a:txBody>
                    <a:bodyPr/>
                    <a:lstStyle/>
                    <a:p>
                      <a:pPr marL="0" lvl="0" indent="0" algn="l" rtl="0">
                        <a:spcBef>
                          <a:spcPts val="0"/>
                        </a:spcBef>
                        <a:spcAft>
                          <a:spcPts val="0"/>
                        </a:spcAft>
                        <a:buNone/>
                      </a:pPr>
                      <a:r>
                        <a:rPr lang="fr" sz="1000"/>
                        <a:t>82</a:t>
                      </a:r>
                      <a:r>
                        <a:rPr lang="fr" sz="1000">
                          <a:solidFill>
                            <a:srgbClr val="000000"/>
                          </a:solidFill>
                        </a:rPr>
                        <a:t>%</a:t>
                      </a:r>
                      <a:endParaRPr sz="1000"/>
                    </a:p>
                  </a:txBody>
                  <a:tcPr marL="91425" marR="91425" marT="91425" marB="91425"/>
                </a:tc>
                <a:tc>
                  <a:txBody>
                    <a:bodyPr/>
                    <a:lstStyle/>
                    <a:p>
                      <a:pPr marL="0" lvl="0" indent="0" algn="l" rtl="0">
                        <a:spcBef>
                          <a:spcPts val="0"/>
                        </a:spcBef>
                        <a:spcAft>
                          <a:spcPts val="0"/>
                        </a:spcAft>
                        <a:buNone/>
                      </a:pPr>
                      <a:r>
                        <a:rPr lang="fr" sz="1000"/>
                        <a:t>80%</a:t>
                      </a:r>
                      <a:endParaRPr sz="1000"/>
                    </a:p>
                  </a:txBody>
                  <a:tcPr marL="91425" marR="91425" marT="91425" marB="91425"/>
                </a:tc>
                <a:tc>
                  <a:txBody>
                    <a:bodyPr/>
                    <a:lstStyle/>
                    <a:p>
                      <a:pPr marL="0" lvl="0" indent="0" algn="l" rtl="0">
                        <a:spcBef>
                          <a:spcPts val="0"/>
                        </a:spcBef>
                        <a:spcAft>
                          <a:spcPts val="0"/>
                        </a:spcAft>
                        <a:buNone/>
                      </a:pPr>
                      <a:r>
                        <a:rPr lang="fr" sz="1000"/>
                        <a:t>72%</a:t>
                      </a:r>
                      <a:endParaRPr sz="1000"/>
                    </a:p>
                  </a:txBody>
                  <a:tcPr marL="91425" marR="91425" marT="91425" marB="91425"/>
                </a:tc>
                <a:extLst>
                  <a:ext uri="{0D108BD9-81ED-4DB2-BD59-A6C34878D82A}">
                    <a16:rowId xmlns:a16="http://schemas.microsoft.com/office/drawing/2014/main" xmlns="" val="10006"/>
                  </a:ext>
                </a:extLst>
              </a:tr>
              <a:tr h="274050">
                <a:tc>
                  <a:txBody>
                    <a:bodyPr/>
                    <a:lstStyle/>
                    <a:p>
                      <a:pPr marL="0" lvl="0" indent="0" algn="l" rtl="0">
                        <a:spcBef>
                          <a:spcPts val="0"/>
                        </a:spcBef>
                        <a:spcAft>
                          <a:spcPts val="0"/>
                        </a:spcAft>
                        <a:buNone/>
                      </a:pPr>
                      <a:r>
                        <a:rPr lang="el-GR" sz="1000" dirty="0"/>
                        <a:t>Ομότιμη παιδαγωγική</a:t>
                      </a:r>
                      <a:endParaRPr sz="1000" dirty="0"/>
                    </a:p>
                  </a:txBody>
                  <a:tcPr marL="91425" marR="91425" marT="91425" marB="91425">
                    <a:solidFill>
                      <a:srgbClr val="F3F3F3"/>
                    </a:solidFill>
                  </a:tcPr>
                </a:tc>
                <a:tc>
                  <a:txBody>
                    <a:bodyPr/>
                    <a:lstStyle/>
                    <a:p>
                      <a:pPr marL="0" lvl="0" indent="0" algn="l" rtl="0">
                        <a:spcBef>
                          <a:spcPts val="0"/>
                        </a:spcBef>
                        <a:spcAft>
                          <a:spcPts val="0"/>
                        </a:spcAft>
                        <a:buNone/>
                      </a:pPr>
                      <a:r>
                        <a:rPr lang="fr" sz="1000"/>
                        <a:t>58%</a:t>
                      </a:r>
                      <a:endParaRPr sz="1000"/>
                    </a:p>
                  </a:txBody>
                  <a:tcPr marL="91425" marR="91425" marT="91425" marB="91425"/>
                </a:tc>
                <a:tc>
                  <a:txBody>
                    <a:bodyPr/>
                    <a:lstStyle/>
                    <a:p>
                      <a:pPr marL="0" lvl="0" indent="0" algn="l" rtl="0">
                        <a:spcBef>
                          <a:spcPts val="0"/>
                        </a:spcBef>
                        <a:spcAft>
                          <a:spcPts val="0"/>
                        </a:spcAft>
                        <a:buNone/>
                      </a:pPr>
                      <a:r>
                        <a:rPr lang="fr" sz="1000"/>
                        <a:t>73%</a:t>
                      </a:r>
                      <a:endParaRPr sz="1000"/>
                    </a:p>
                  </a:txBody>
                  <a:tcPr marL="91425" marR="91425" marT="91425" marB="91425"/>
                </a:tc>
                <a:tc>
                  <a:txBody>
                    <a:bodyPr/>
                    <a:lstStyle/>
                    <a:p>
                      <a:pPr marL="0" lvl="0" indent="0" algn="l" rtl="0">
                        <a:spcBef>
                          <a:spcPts val="0"/>
                        </a:spcBef>
                        <a:spcAft>
                          <a:spcPts val="0"/>
                        </a:spcAft>
                        <a:buNone/>
                      </a:pPr>
                      <a:r>
                        <a:rPr lang="fr" sz="1000"/>
                        <a:t>40%</a:t>
                      </a:r>
                      <a:endParaRPr sz="1000"/>
                    </a:p>
                  </a:txBody>
                  <a:tcPr marL="91425" marR="91425" marT="91425" marB="91425"/>
                </a:tc>
                <a:tc>
                  <a:txBody>
                    <a:bodyPr/>
                    <a:lstStyle/>
                    <a:p>
                      <a:pPr marL="0" lvl="0" indent="0" algn="l" rtl="0">
                        <a:spcBef>
                          <a:spcPts val="0"/>
                        </a:spcBef>
                        <a:spcAft>
                          <a:spcPts val="0"/>
                        </a:spcAft>
                        <a:buNone/>
                      </a:pPr>
                      <a:r>
                        <a:rPr lang="fr" sz="1000"/>
                        <a:t>68</a:t>
                      </a:r>
                      <a:r>
                        <a:rPr lang="fr" sz="1000">
                          <a:solidFill>
                            <a:srgbClr val="000000"/>
                          </a:solidFill>
                        </a:rPr>
                        <a:t>%</a:t>
                      </a:r>
                      <a:endParaRPr sz="1000"/>
                    </a:p>
                  </a:txBody>
                  <a:tcPr marL="91425" marR="91425" marT="91425" marB="91425"/>
                </a:tc>
                <a:tc>
                  <a:txBody>
                    <a:bodyPr/>
                    <a:lstStyle/>
                    <a:p>
                      <a:pPr marL="0" lvl="0" indent="0" algn="l" rtl="0">
                        <a:spcBef>
                          <a:spcPts val="0"/>
                        </a:spcBef>
                        <a:spcAft>
                          <a:spcPts val="0"/>
                        </a:spcAft>
                        <a:buNone/>
                      </a:pPr>
                      <a:r>
                        <a:rPr lang="fr" sz="1000"/>
                        <a:t>63%</a:t>
                      </a:r>
                      <a:endParaRPr sz="1000"/>
                    </a:p>
                  </a:txBody>
                  <a:tcPr marL="91425" marR="91425" marT="91425" marB="91425"/>
                </a:tc>
                <a:tc>
                  <a:txBody>
                    <a:bodyPr/>
                    <a:lstStyle/>
                    <a:p>
                      <a:pPr marL="0" lvl="0" indent="0" algn="l" rtl="0">
                        <a:spcBef>
                          <a:spcPts val="0"/>
                        </a:spcBef>
                        <a:spcAft>
                          <a:spcPts val="0"/>
                        </a:spcAft>
                        <a:buNone/>
                      </a:pPr>
                      <a:r>
                        <a:rPr lang="fr" sz="1000"/>
                        <a:t>60%</a:t>
                      </a:r>
                      <a:endParaRPr sz="1000"/>
                    </a:p>
                  </a:txBody>
                  <a:tcPr marL="91425" marR="91425" marT="91425" marB="91425"/>
                </a:tc>
                <a:extLst>
                  <a:ext uri="{0D108BD9-81ED-4DB2-BD59-A6C34878D82A}">
                    <a16:rowId xmlns:a16="http://schemas.microsoft.com/office/drawing/2014/main" xmlns="" val="10007"/>
                  </a:ext>
                </a:extLst>
              </a:tr>
              <a:tr h="274050">
                <a:tc>
                  <a:txBody>
                    <a:bodyPr/>
                    <a:lstStyle/>
                    <a:p>
                      <a:pPr marL="0" lvl="0" indent="0" algn="l" rtl="0">
                        <a:spcBef>
                          <a:spcPts val="0"/>
                        </a:spcBef>
                        <a:spcAft>
                          <a:spcPts val="0"/>
                        </a:spcAft>
                        <a:buNone/>
                      </a:pPr>
                      <a:r>
                        <a:rPr lang="el-GR" sz="1000" dirty="0"/>
                        <a:t>Βιωματική μάθηση</a:t>
                      </a:r>
                      <a:endParaRPr sz="1000" dirty="0"/>
                    </a:p>
                  </a:txBody>
                  <a:tcPr marL="91425" marR="91425" marT="91425" marB="91425">
                    <a:solidFill>
                      <a:srgbClr val="F3F3F3"/>
                    </a:solidFill>
                  </a:tcPr>
                </a:tc>
                <a:tc>
                  <a:txBody>
                    <a:bodyPr/>
                    <a:lstStyle/>
                    <a:p>
                      <a:pPr marL="0" lvl="0" indent="0" algn="l" rtl="0">
                        <a:spcBef>
                          <a:spcPts val="0"/>
                        </a:spcBef>
                        <a:spcAft>
                          <a:spcPts val="0"/>
                        </a:spcAft>
                        <a:buNone/>
                      </a:pPr>
                      <a:r>
                        <a:rPr lang="fr" sz="1000"/>
                        <a:t>77%</a:t>
                      </a:r>
                      <a:endParaRPr sz="1000"/>
                    </a:p>
                  </a:txBody>
                  <a:tcPr marL="91425" marR="91425" marT="91425" marB="91425"/>
                </a:tc>
                <a:tc>
                  <a:txBody>
                    <a:bodyPr/>
                    <a:lstStyle/>
                    <a:p>
                      <a:pPr marL="0" lvl="0" indent="0" algn="l" rtl="0">
                        <a:spcBef>
                          <a:spcPts val="0"/>
                        </a:spcBef>
                        <a:spcAft>
                          <a:spcPts val="0"/>
                        </a:spcAft>
                        <a:buNone/>
                      </a:pPr>
                      <a:r>
                        <a:rPr lang="fr" sz="1000"/>
                        <a:t>83.3%</a:t>
                      </a:r>
                      <a:endParaRPr sz="1000"/>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fr" sz="1000">
                          <a:solidFill>
                            <a:srgbClr val="000000"/>
                          </a:solidFill>
                        </a:rPr>
                        <a:t>26,6%</a:t>
                      </a:r>
                      <a:endParaRPr sz="1000"/>
                    </a:p>
                  </a:txBody>
                  <a:tcPr marL="91425" marR="91425" marT="91425" marB="91425"/>
                </a:tc>
                <a:tc>
                  <a:txBody>
                    <a:bodyPr/>
                    <a:lstStyle/>
                    <a:p>
                      <a:pPr marL="0" lvl="0" indent="0" algn="l" rtl="0">
                        <a:spcBef>
                          <a:spcPts val="0"/>
                        </a:spcBef>
                        <a:spcAft>
                          <a:spcPts val="0"/>
                        </a:spcAft>
                        <a:buNone/>
                      </a:pPr>
                      <a:r>
                        <a:rPr lang="fr" sz="1000"/>
                        <a:t>89</a:t>
                      </a:r>
                      <a:r>
                        <a:rPr lang="fr" sz="1000">
                          <a:solidFill>
                            <a:srgbClr val="000000"/>
                          </a:solidFill>
                        </a:rPr>
                        <a:t>%</a:t>
                      </a:r>
                      <a:endParaRPr sz="1000"/>
                    </a:p>
                  </a:txBody>
                  <a:tcPr marL="91425" marR="91425" marT="91425" marB="91425"/>
                </a:tc>
                <a:tc>
                  <a:txBody>
                    <a:bodyPr/>
                    <a:lstStyle/>
                    <a:p>
                      <a:pPr marL="0" lvl="0" indent="0" algn="l" rtl="0">
                        <a:spcBef>
                          <a:spcPts val="0"/>
                        </a:spcBef>
                        <a:spcAft>
                          <a:spcPts val="0"/>
                        </a:spcAft>
                        <a:buNone/>
                      </a:pPr>
                      <a:r>
                        <a:rPr lang="fr" sz="1000"/>
                        <a:t>47%</a:t>
                      </a:r>
                      <a:endParaRPr sz="1000"/>
                    </a:p>
                  </a:txBody>
                  <a:tcPr marL="91425" marR="91425" marT="91425" marB="91425"/>
                </a:tc>
                <a:tc>
                  <a:txBody>
                    <a:bodyPr/>
                    <a:lstStyle/>
                    <a:p>
                      <a:pPr marL="0" lvl="0" indent="0" algn="l" rtl="0">
                        <a:spcBef>
                          <a:spcPts val="0"/>
                        </a:spcBef>
                        <a:spcAft>
                          <a:spcPts val="0"/>
                        </a:spcAft>
                        <a:buNone/>
                      </a:pPr>
                      <a:r>
                        <a:rPr lang="fr" sz="1000" dirty="0"/>
                        <a:t>65%</a:t>
                      </a:r>
                      <a:endParaRPr sz="1000" dirty="0"/>
                    </a:p>
                  </a:txBody>
                  <a:tcPr marL="91425" marR="91425" marT="91425" marB="91425"/>
                </a:tc>
                <a:extLst>
                  <a:ext uri="{0D108BD9-81ED-4DB2-BD59-A6C34878D82A}">
                    <a16:rowId xmlns:a16="http://schemas.microsoft.com/office/drawing/2014/main" xmlns="" val="10008"/>
                  </a:ext>
                </a:extLst>
              </a:tr>
            </a:tbl>
          </a:graphicData>
        </a:graphic>
      </p:graphicFrame>
      <p:sp>
        <p:nvSpPr>
          <p:cNvPr id="200" name="Google Shape;200;p31"/>
          <p:cNvSpPr txBox="1"/>
          <p:nvPr/>
        </p:nvSpPr>
        <p:spPr>
          <a:xfrm>
            <a:off x="944150" y="605950"/>
            <a:ext cx="30627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900" dirty="0"/>
              <a:t>Απόσπασμα από την έρευνα</a:t>
            </a:r>
            <a:r>
              <a:rPr lang="fr" sz="900" dirty="0"/>
              <a:t> Green Generations</a:t>
            </a:r>
            <a:endParaRPr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p:nvPr/>
        </p:nvSpPr>
        <p:spPr>
          <a:xfrm rot="-5400000">
            <a:off x="3885000" y="-115500"/>
            <a:ext cx="4897800" cy="5620200"/>
          </a:xfrm>
          <a:prstGeom prst="rtTriangle">
            <a:avLst/>
          </a:prstGeom>
          <a:solidFill>
            <a:srgbClr val="D9EAD3">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2</a:t>
            </a:fld>
            <a:endParaRPr/>
          </a:p>
        </p:txBody>
      </p:sp>
      <p:sp>
        <p:nvSpPr>
          <p:cNvPr id="73" name="Google Shape;73;p14"/>
          <p:cNvSpPr txBox="1"/>
          <p:nvPr/>
        </p:nvSpPr>
        <p:spPr>
          <a:xfrm>
            <a:off x="952800" y="570957"/>
            <a:ext cx="7238400" cy="3993371"/>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l-GR" sz="1100" dirty="0"/>
              <a:t>Το έργο </a:t>
            </a:r>
            <a:r>
              <a:rPr lang="el-GR" sz="1100" dirty="0" err="1"/>
              <a:t>Green</a:t>
            </a:r>
            <a:r>
              <a:rPr lang="el-GR" sz="1100" dirty="0"/>
              <a:t> </a:t>
            </a:r>
            <a:r>
              <a:rPr lang="el-GR" sz="1100" dirty="0" err="1"/>
              <a:t>Generations</a:t>
            </a:r>
            <a:r>
              <a:rPr lang="el-GR" sz="1100" dirty="0"/>
              <a:t> αναπτύσσεται από μια κοινοπραξία έξι εταίρων, ειδικών στους τομείς της τυπικής και μη τυπικής εκπαίδευσης, της κοινωνικής καινοτομίας και της έρευνας, σε πέντε ευρωπαϊκές χώρες (Γαλλία, Ελλάδα, Κύπρο, Ρουμανία και Βουλγαρία).</a:t>
            </a:r>
            <a:endParaRPr lang="en-US" sz="1100" dirty="0"/>
          </a:p>
          <a:p>
            <a:pPr marL="0" lvl="0" indent="0" algn="just" rtl="0">
              <a:lnSpc>
                <a:spcPct val="150000"/>
              </a:lnSpc>
              <a:spcBef>
                <a:spcPts val="0"/>
              </a:spcBef>
              <a:spcAft>
                <a:spcPts val="0"/>
              </a:spcAft>
              <a:buNone/>
            </a:pPr>
            <a:endParaRPr lang="en-US" sz="1100" dirty="0"/>
          </a:p>
          <a:p>
            <a:pPr marL="0" lvl="0" indent="0" algn="just" rtl="0">
              <a:lnSpc>
                <a:spcPct val="150000"/>
              </a:lnSpc>
              <a:spcBef>
                <a:spcPts val="0"/>
              </a:spcBef>
              <a:spcAft>
                <a:spcPts val="0"/>
              </a:spcAft>
              <a:buNone/>
            </a:pPr>
            <a:r>
              <a:rPr lang="el-GR" sz="1100" dirty="0"/>
              <a:t>Στόχος του προγράμματος </a:t>
            </a:r>
            <a:r>
              <a:rPr lang="el-GR" sz="1100" dirty="0" err="1"/>
              <a:t>Green</a:t>
            </a:r>
            <a:r>
              <a:rPr lang="el-GR" sz="1100" dirty="0"/>
              <a:t> </a:t>
            </a:r>
            <a:r>
              <a:rPr lang="el-GR" sz="1100" dirty="0" err="1"/>
              <a:t>Generations</a:t>
            </a:r>
            <a:r>
              <a:rPr lang="el-GR" sz="1100" dirty="0"/>
              <a:t> είναι να υποστηρίξει Ευρωπαίους εκπαιδευτικούς μαθητών από 8 έως 18 ετών (</a:t>
            </a:r>
            <a:r>
              <a:rPr lang="el-GR" sz="1100" dirty="0" err="1"/>
              <a:t>Generations</a:t>
            </a:r>
            <a:r>
              <a:rPr lang="el-GR" sz="1100" dirty="0"/>
              <a:t> Z και Alpha), αναπτύσσοντας ένα καινοτόμο παιδαγωγικό πρόγραμμα σπουδών και κατευθυντήριες γραμμές για την εκπαίδευση για την κλιματική αλλαγή μέσω της διαγενεακής μάθησης.</a:t>
            </a:r>
            <a:endParaRPr lang="en-US" sz="1100" dirty="0"/>
          </a:p>
          <a:p>
            <a:pPr marL="0" lvl="0" indent="0" algn="just" rtl="0">
              <a:lnSpc>
                <a:spcPct val="150000"/>
              </a:lnSpc>
              <a:spcBef>
                <a:spcPts val="0"/>
              </a:spcBef>
              <a:spcAft>
                <a:spcPts val="0"/>
              </a:spcAft>
              <a:buNone/>
            </a:pPr>
            <a:endParaRPr lang="en-US" sz="1100" dirty="0"/>
          </a:p>
          <a:p>
            <a:pPr marL="0" lvl="0" indent="0" algn="just" rtl="0">
              <a:lnSpc>
                <a:spcPct val="150000"/>
              </a:lnSpc>
              <a:spcBef>
                <a:spcPts val="0"/>
              </a:spcBef>
              <a:spcAft>
                <a:spcPts val="0"/>
              </a:spcAft>
              <a:buNone/>
            </a:pPr>
            <a:r>
              <a:rPr lang="el-GR" sz="1100" dirty="0"/>
              <a:t>Αυτό το έγγραφο αποτελεί την ενοποίηση της ερευνητικής ανάλυσης που δημιουργήθηκε στην πρώιμη φάση του έργου. Αναφέρεται στο γενικό πλαίσιο της εκπαίδευσης για την κλιματική αλλαγή και της διαγενεακής μάθησης, καθώς και στα προφίλ των ομάδων-στόχου και τις τρέχουσες πρακτικές και ανάγκες των εκπαιδευτικών σε αυτούς τους τομείς.</a:t>
            </a:r>
            <a:endParaRPr lang="en-US" sz="1100" dirty="0"/>
          </a:p>
          <a:p>
            <a:pPr marL="0" lvl="0" indent="0" algn="just" rtl="0">
              <a:lnSpc>
                <a:spcPct val="150000"/>
              </a:lnSpc>
              <a:spcBef>
                <a:spcPts val="0"/>
              </a:spcBef>
              <a:spcAft>
                <a:spcPts val="0"/>
              </a:spcAft>
              <a:buNone/>
            </a:pPr>
            <a:endParaRPr lang="en-US" sz="1100" dirty="0"/>
          </a:p>
          <a:p>
            <a:pPr marL="0" lvl="0" indent="0" algn="just" rtl="0">
              <a:lnSpc>
                <a:spcPct val="150000"/>
              </a:lnSpc>
              <a:spcBef>
                <a:spcPts val="0"/>
              </a:spcBef>
              <a:spcAft>
                <a:spcPts val="0"/>
              </a:spcAft>
              <a:buNone/>
            </a:pPr>
            <a:r>
              <a:rPr lang="el-GR" sz="1100" dirty="0"/>
              <a:t>Η έρευνα εκπονήθηκε μέσω δευτερογενούς έρευνας, ομάδων εστίασης (30 εκπαιδευτικοί) και έρευνας με ερωτηματολόγιο (149 εκπαιδευτικοί) σε όλες τις χώρες.</a:t>
            </a:r>
            <a:endParaRPr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20</a:t>
            </a:fld>
            <a:endParaRPr/>
          </a:p>
        </p:txBody>
      </p:sp>
      <p:sp>
        <p:nvSpPr>
          <p:cNvPr id="206" name="Google Shape;206;p32"/>
          <p:cNvSpPr txBox="1"/>
          <p:nvPr/>
        </p:nvSpPr>
        <p:spPr>
          <a:xfrm>
            <a:off x="576900" y="363468"/>
            <a:ext cx="7990200" cy="45858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1100" dirty="0">
                <a:solidFill>
                  <a:schemeClr val="dk1"/>
                </a:solidFill>
              </a:rPr>
              <a:t>Όταν τους ζητήθηκε να αξιολογήσουν τη </a:t>
            </a:r>
            <a:r>
              <a:rPr lang="el-GR" sz="1100" b="1" dirty="0">
                <a:solidFill>
                  <a:schemeClr val="dk1"/>
                </a:solidFill>
              </a:rPr>
              <a:t>σημασία των κοινωνικών και περιβαλλοντικών διακυβεύσεων</a:t>
            </a:r>
            <a:r>
              <a:rPr lang="el-GR" sz="1100" dirty="0">
                <a:solidFill>
                  <a:schemeClr val="dk1"/>
                </a:solidFill>
              </a:rPr>
              <a:t>, οι εκπαιδευτικοί πιστεύουν ότι οι πιο σημαντικές δεξιότητες που πρέπει να διδάξουν είναι (με σειρά κατάταξης από ένα μέσο σύνολο):</a:t>
            </a:r>
            <a:endParaRPr sz="1100" dirty="0">
              <a:solidFill>
                <a:schemeClr val="dk1"/>
              </a:solidFill>
            </a:endParaRPr>
          </a:p>
          <a:p>
            <a:pPr marL="457200" lvl="0" indent="-298450" algn="l" rtl="0">
              <a:spcBef>
                <a:spcPts val="0"/>
              </a:spcBef>
              <a:spcAft>
                <a:spcPts val="0"/>
              </a:spcAft>
              <a:buClr>
                <a:schemeClr val="dk1"/>
              </a:buClr>
              <a:buSzPts val="1100"/>
              <a:buChar char="●"/>
            </a:pPr>
            <a:r>
              <a:rPr lang="el-GR" sz="1100" dirty="0">
                <a:solidFill>
                  <a:schemeClr val="dk1"/>
                </a:solidFill>
              </a:rPr>
              <a:t>Ζητήματα κλιματικής αλλαγής και περιβάλλοντος / Υγεία (70% το καθένα)</a:t>
            </a:r>
          </a:p>
          <a:p>
            <a:pPr marL="457200" lvl="0" indent="-298450" algn="l" rtl="0">
              <a:spcBef>
                <a:spcPts val="0"/>
              </a:spcBef>
              <a:spcAft>
                <a:spcPts val="0"/>
              </a:spcAft>
              <a:buClr>
                <a:schemeClr val="dk1"/>
              </a:buClr>
              <a:buSzPts val="1100"/>
              <a:buChar char="●"/>
            </a:pPr>
            <a:r>
              <a:rPr lang="el-GR" sz="1100" dirty="0">
                <a:solidFill>
                  <a:schemeClr val="dk1"/>
                </a:solidFill>
              </a:rPr>
              <a:t>Παρενόχληση για θέματα φύλου και άλλα θέματα που σχετίζονται με την καθημερινή ζωή των παιδιών (67%)</a:t>
            </a:r>
          </a:p>
          <a:p>
            <a:pPr marL="457200" lvl="0" indent="-298450" algn="l" rtl="0">
              <a:spcBef>
                <a:spcPts val="0"/>
              </a:spcBef>
              <a:spcAft>
                <a:spcPts val="0"/>
              </a:spcAft>
              <a:buClr>
                <a:schemeClr val="dk1"/>
              </a:buClr>
              <a:buSzPts val="1100"/>
              <a:buChar char="●"/>
            </a:pPr>
            <a:r>
              <a:rPr lang="el-GR" sz="1100" dirty="0">
                <a:solidFill>
                  <a:schemeClr val="dk1"/>
                </a:solidFill>
                <a:latin typeface="Roboto"/>
                <a:ea typeface="Roboto"/>
                <a:cs typeface="Roboto"/>
                <a:sym typeface="Roboto"/>
              </a:rPr>
              <a:t>Μελλοντική καριέρα και επαγγελματικοί προσανατολισμοί (64%)</a:t>
            </a:r>
          </a:p>
          <a:p>
            <a:pPr marL="158750" lvl="0" algn="l" rtl="0">
              <a:spcBef>
                <a:spcPts val="0"/>
              </a:spcBef>
              <a:spcAft>
                <a:spcPts val="0"/>
              </a:spcAft>
              <a:buClr>
                <a:schemeClr val="dk1"/>
              </a:buClr>
              <a:buSzPts val="1100"/>
            </a:pPr>
            <a:endParaRPr sz="1100" dirty="0">
              <a:solidFill>
                <a:schemeClr val="dk1"/>
              </a:solidFill>
              <a:latin typeface="Roboto"/>
              <a:ea typeface="Roboto"/>
              <a:cs typeface="Roboto"/>
              <a:sym typeface="Roboto"/>
            </a:endParaRPr>
          </a:p>
          <a:p>
            <a:pPr marL="0" lvl="0" indent="0" algn="l" rtl="0">
              <a:spcBef>
                <a:spcPts val="0"/>
              </a:spcBef>
              <a:spcAft>
                <a:spcPts val="0"/>
              </a:spcAft>
              <a:buNone/>
            </a:pPr>
            <a:r>
              <a:rPr lang="el-GR" sz="1100" dirty="0">
                <a:solidFill>
                  <a:schemeClr val="dk1"/>
                </a:solidFill>
                <a:latin typeface="Roboto"/>
                <a:ea typeface="Roboto"/>
                <a:cs typeface="Roboto"/>
                <a:sym typeface="Roboto"/>
              </a:rPr>
              <a:t>Υπάρχουν σχετικά σημαντικές </a:t>
            </a:r>
            <a:r>
              <a:rPr lang="el-GR" sz="1100" b="1" dirty="0">
                <a:solidFill>
                  <a:schemeClr val="dk1"/>
                </a:solidFill>
                <a:latin typeface="Roboto"/>
                <a:ea typeface="Roboto"/>
                <a:cs typeface="Roboto"/>
                <a:sym typeface="Roboto"/>
              </a:rPr>
              <a:t>διαφορές μεταξύ των χωρών.</a:t>
            </a:r>
            <a:endParaRPr lang="en-US" sz="1100" b="1" dirty="0">
              <a:solidFill>
                <a:schemeClr val="dk1"/>
              </a:solidFill>
              <a:latin typeface="Roboto"/>
              <a:ea typeface="Roboto"/>
              <a:cs typeface="Roboto"/>
              <a:sym typeface="Roboto"/>
            </a:endParaRPr>
          </a:p>
          <a:p>
            <a:pPr marL="457200" lvl="0" indent="-298450" algn="l" rtl="0">
              <a:spcBef>
                <a:spcPts val="0"/>
              </a:spcBef>
              <a:spcAft>
                <a:spcPts val="0"/>
              </a:spcAft>
              <a:buClr>
                <a:schemeClr val="dk1"/>
              </a:buClr>
              <a:buSzPts val="1100"/>
              <a:buFont typeface="Roboto"/>
              <a:buChar char="●"/>
            </a:pPr>
            <a:r>
              <a:rPr lang="el-GR" sz="1100" dirty="0">
                <a:solidFill>
                  <a:schemeClr val="dk1"/>
                </a:solidFill>
                <a:latin typeface="Roboto"/>
                <a:ea typeface="Roboto"/>
                <a:cs typeface="Roboto"/>
                <a:sym typeface="Roboto"/>
              </a:rPr>
              <a:t>Οι δάσκαλοι στη Βουλγαρία βλέπουν τη μελλοντική καριέρα (97%) και την υγεία (87%) πάνω από την κλιματική αλλαγή (80%).</a:t>
            </a:r>
          </a:p>
          <a:p>
            <a:pPr marL="457200" lvl="0" indent="-298450" algn="l" rtl="0">
              <a:spcBef>
                <a:spcPts val="0"/>
              </a:spcBef>
              <a:spcAft>
                <a:spcPts val="0"/>
              </a:spcAft>
              <a:buClr>
                <a:schemeClr val="dk1"/>
              </a:buClr>
              <a:buSzPts val="1100"/>
              <a:buFont typeface="Roboto"/>
              <a:buChar char="●"/>
            </a:pPr>
            <a:r>
              <a:rPr lang="el-GR" sz="1100" dirty="0">
                <a:solidFill>
                  <a:schemeClr val="dk1"/>
                </a:solidFill>
                <a:latin typeface="Roboto"/>
                <a:ea typeface="Roboto"/>
                <a:cs typeface="Roboto"/>
                <a:sym typeface="Roboto"/>
              </a:rPr>
              <a:t>Αν και η κλιματική αλλαγή θεωρείται σημαντική, το ζήτημα των θεμάτων φύλου βρίσκεται στην κορυφή της κλιματικής αλλαγής στη Ρουμανία (70% έναντι 65% - Μπορεί να εξηγηθεί από την τρέχουσα κοινωνική συζήτηση σχετικά με το αν θα εισαχθεί το ζήτημα των θεμάτων φύλου στο σχολείο) και την Κύπρο (64% έναντι 46%).</a:t>
            </a:r>
          </a:p>
          <a:p>
            <a:pPr marL="457200" lvl="0" indent="-298450" algn="l" rtl="0">
              <a:spcBef>
                <a:spcPts val="0"/>
              </a:spcBef>
              <a:spcAft>
                <a:spcPts val="0"/>
              </a:spcAft>
              <a:buClr>
                <a:schemeClr val="dk1"/>
              </a:buClr>
              <a:buSzPts val="1100"/>
              <a:buFont typeface="Roboto"/>
              <a:buChar char="●"/>
            </a:pPr>
            <a:r>
              <a:rPr lang="el-GR" sz="1100" dirty="0">
                <a:solidFill>
                  <a:schemeClr val="dk1"/>
                </a:solidFill>
                <a:latin typeface="Roboto"/>
                <a:ea typeface="Roboto"/>
                <a:cs typeface="Roboto"/>
                <a:sym typeface="Roboto"/>
              </a:rPr>
              <a:t>Οι Κύπριοι δάσκαλοι κατατάσσουν την κλιματική αλλαγή στο ίδιο επίπεδο με την καλλιτεχνική και πολιτιστική εκπαίδευση (46%).</a:t>
            </a:r>
          </a:p>
          <a:p>
            <a:pPr marL="457200" lvl="0" indent="-298450" algn="l" rtl="0">
              <a:spcBef>
                <a:spcPts val="0"/>
              </a:spcBef>
              <a:spcAft>
                <a:spcPts val="0"/>
              </a:spcAft>
              <a:buClr>
                <a:schemeClr val="dk1"/>
              </a:buClr>
              <a:buSzPts val="1100"/>
              <a:buFont typeface="Roboto"/>
              <a:buChar char="●"/>
            </a:pPr>
            <a:r>
              <a:rPr lang="el-GR" sz="1100" dirty="0">
                <a:solidFill>
                  <a:schemeClr val="dk1"/>
                </a:solidFill>
                <a:latin typeface="Roboto"/>
                <a:ea typeface="Roboto"/>
                <a:cs typeface="Roboto"/>
                <a:sym typeface="Roboto"/>
              </a:rPr>
              <a:t>Η Ελλάδα και η Γαλλία βλέπουν την κλιματική αλλαγή ως το πιο σημαντικό θέμα που πρέπει να αντιμετωπίσει το σχολείο.</a:t>
            </a:r>
          </a:p>
          <a:p>
            <a:pPr marL="158750" lvl="0" algn="l" rtl="0">
              <a:spcBef>
                <a:spcPts val="0"/>
              </a:spcBef>
              <a:spcAft>
                <a:spcPts val="0"/>
              </a:spcAft>
              <a:buClr>
                <a:schemeClr val="dk1"/>
              </a:buClr>
              <a:buSzPts val="1100"/>
            </a:pPr>
            <a:endParaRPr sz="1100" dirty="0">
              <a:solidFill>
                <a:schemeClr val="dk1"/>
              </a:solidFill>
              <a:latin typeface="Roboto"/>
              <a:ea typeface="Roboto"/>
              <a:cs typeface="Roboto"/>
              <a:sym typeface="Roboto"/>
            </a:endParaRPr>
          </a:p>
          <a:p>
            <a:pPr marL="0" lvl="0" indent="0" algn="l" rtl="0">
              <a:spcBef>
                <a:spcPts val="0"/>
              </a:spcBef>
              <a:spcAft>
                <a:spcPts val="0"/>
              </a:spcAft>
              <a:buNone/>
            </a:pPr>
            <a:r>
              <a:rPr lang="el-GR" sz="1100" dirty="0">
                <a:solidFill>
                  <a:schemeClr val="dk1"/>
                </a:solidFill>
                <a:latin typeface="Roboto"/>
                <a:ea typeface="Roboto"/>
                <a:cs typeface="Roboto"/>
                <a:sym typeface="Roboto"/>
              </a:rPr>
              <a:t>Ανάλογα με τη χώρα, </a:t>
            </a:r>
            <a:r>
              <a:rPr lang="el-GR" sz="1100" b="1" dirty="0">
                <a:solidFill>
                  <a:schemeClr val="dk1"/>
                </a:solidFill>
                <a:latin typeface="Roboto"/>
                <a:ea typeface="Roboto"/>
                <a:cs typeface="Roboto"/>
                <a:sym typeface="Roboto"/>
              </a:rPr>
              <a:t>τα κοινωνικά διακυβεύματα μπορεί να κατατάσσονται πάνω από τα ζητήματα της κλιματικής αλλαγής</a:t>
            </a:r>
            <a:r>
              <a:rPr lang="el-GR" sz="1100" dirty="0">
                <a:solidFill>
                  <a:schemeClr val="dk1"/>
                </a:solidFill>
                <a:latin typeface="Roboto"/>
                <a:ea typeface="Roboto"/>
                <a:cs typeface="Roboto"/>
                <a:sym typeface="Roboto"/>
              </a:rPr>
              <a:t>. Ορισμένα κοινωνικά ζητήματα δεν συνδέονται με την κλιματική αλλαγή, αλλά </a:t>
            </a:r>
            <a:r>
              <a:rPr lang="el-GR" sz="1100" b="1" dirty="0">
                <a:solidFill>
                  <a:schemeClr val="dk1"/>
                </a:solidFill>
                <a:latin typeface="Roboto"/>
                <a:ea typeface="Roboto"/>
                <a:cs typeface="Roboto"/>
                <a:sym typeface="Roboto"/>
              </a:rPr>
              <a:t>η κλιματική αλλαγή έχει κοινωνικές επιπτώσεις</a:t>
            </a:r>
            <a:r>
              <a:rPr lang="el-GR" sz="1100" dirty="0">
                <a:solidFill>
                  <a:schemeClr val="dk1"/>
                </a:solidFill>
                <a:latin typeface="Roboto"/>
                <a:ea typeface="Roboto"/>
                <a:cs typeface="Roboto"/>
                <a:sym typeface="Roboto"/>
              </a:rPr>
              <a:t> που πρέπει να επισημανθούν.</a:t>
            </a: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l-GR" sz="1100" dirty="0">
                <a:solidFill>
                  <a:schemeClr val="dk1"/>
                </a:solidFill>
              </a:rPr>
              <a:t>Όσον αφορά τις παιδαγωγικές που χρησιμοποιούνται για τη διδασκαλία των πράσινων δεξιοτήτων, και πάλι, οι χώρες έχουν διαφορετικές πολιτιστικές προσεγγίσεις. Το μέσο σύνολο θέτει τις 4 πρώτες ως εξής:</a:t>
            </a:r>
            <a:endParaRPr lang="en-US" sz="1100" dirty="0">
              <a:solidFill>
                <a:schemeClr val="dk1"/>
              </a:solidFill>
            </a:endParaRPr>
          </a:p>
          <a:p>
            <a:pPr marL="457200" lvl="0" indent="-298450" algn="l" rtl="0">
              <a:spcBef>
                <a:spcPts val="0"/>
              </a:spcBef>
              <a:spcAft>
                <a:spcPts val="0"/>
              </a:spcAft>
              <a:buClr>
                <a:schemeClr val="dk1"/>
              </a:buClr>
              <a:buSzPts val="1100"/>
              <a:buChar char="●"/>
            </a:pPr>
            <a:r>
              <a:rPr lang="el-GR" sz="1100" dirty="0">
                <a:solidFill>
                  <a:schemeClr val="dk1"/>
                </a:solidFill>
              </a:rPr>
              <a:t>Συνεργατική και βιωματική μάθηση </a:t>
            </a:r>
            <a:r>
              <a:rPr lang="en-US" sz="1100" dirty="0">
                <a:solidFill>
                  <a:schemeClr val="dk1"/>
                </a:solidFill>
              </a:rPr>
              <a:t>(80% </a:t>
            </a:r>
            <a:r>
              <a:rPr lang="el-GR" sz="1100" dirty="0">
                <a:solidFill>
                  <a:schemeClr val="dk1"/>
                </a:solidFill>
              </a:rPr>
              <a:t>η καθεμία</a:t>
            </a:r>
            <a:r>
              <a:rPr lang="en-US" sz="1100" dirty="0">
                <a:solidFill>
                  <a:schemeClr val="dk1"/>
                </a:solidFill>
              </a:rPr>
              <a:t>)</a:t>
            </a:r>
          </a:p>
          <a:p>
            <a:pPr marL="457200" lvl="0" indent="-298450" algn="l" rtl="0">
              <a:spcBef>
                <a:spcPts val="0"/>
              </a:spcBef>
              <a:spcAft>
                <a:spcPts val="0"/>
              </a:spcAft>
              <a:buClr>
                <a:schemeClr val="dk1"/>
              </a:buClr>
              <a:buSzPts val="1100"/>
              <a:buChar char="●"/>
            </a:pPr>
            <a:r>
              <a:rPr lang="el-GR" sz="1100" dirty="0">
                <a:solidFill>
                  <a:schemeClr val="dk1"/>
                </a:solidFill>
              </a:rPr>
              <a:t>Συμμετοχική παιδαγωγική και παιδαγωγική ανακάλυψης </a:t>
            </a:r>
            <a:r>
              <a:rPr lang="fr" sz="1100" dirty="0">
                <a:solidFill>
                  <a:schemeClr val="dk1"/>
                </a:solidFill>
              </a:rPr>
              <a:t>(75% </a:t>
            </a:r>
            <a:r>
              <a:rPr lang="el-GR" sz="1100" dirty="0">
                <a:solidFill>
                  <a:schemeClr val="dk1"/>
                </a:solidFill>
              </a:rPr>
              <a:t>η καθεμία</a:t>
            </a:r>
            <a:r>
              <a:rPr lang="fr" sz="1100" dirty="0">
                <a:solidFill>
                  <a:schemeClr val="dk1"/>
                </a:solidFill>
              </a:rPr>
              <a:t>)</a:t>
            </a:r>
            <a:endParaRPr sz="11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21</a:t>
            </a:fld>
            <a:endParaRPr/>
          </a:p>
        </p:txBody>
      </p:sp>
      <p:pic>
        <p:nvPicPr>
          <p:cNvPr id="212" name="Google Shape;212;p33"/>
          <p:cNvPicPr preferRelativeResize="0"/>
          <p:nvPr/>
        </p:nvPicPr>
        <p:blipFill>
          <a:blip r:embed="rId3">
            <a:alphaModFix/>
          </a:blip>
          <a:stretch>
            <a:fillRect/>
          </a:stretch>
        </p:blipFill>
        <p:spPr>
          <a:xfrm>
            <a:off x="738250" y="0"/>
            <a:ext cx="7717135" cy="5143501"/>
          </a:xfrm>
          <a:prstGeom prst="rect">
            <a:avLst/>
          </a:prstGeom>
          <a:noFill/>
          <a:ln>
            <a:noFill/>
          </a:ln>
        </p:spPr>
      </p:pic>
      <p:sp>
        <p:nvSpPr>
          <p:cNvPr id="213" name="Google Shape;213;p33"/>
          <p:cNvSpPr txBox="1"/>
          <p:nvPr/>
        </p:nvSpPr>
        <p:spPr>
          <a:xfrm rot="-5400000">
            <a:off x="7763850" y="1072350"/>
            <a:ext cx="24525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800">
                <a:solidFill>
                  <a:srgbClr val="111111"/>
                </a:solidFill>
                <a:latin typeface="Helvetica Neue"/>
                <a:ea typeface="Helvetica Neue"/>
                <a:cs typeface="Helvetica Neue"/>
                <a:sym typeface="Helvetica Neue"/>
              </a:rPr>
              <a:t>Photo by </a:t>
            </a:r>
            <a:r>
              <a:rPr lang="fr" sz="800" u="sng">
                <a:solidFill>
                  <a:srgbClr val="767676"/>
                </a:solidFill>
                <a:latin typeface="Helvetica Neue"/>
                <a:ea typeface="Helvetica Neue"/>
                <a:cs typeface="Helvetica Neue"/>
                <a:sym typeface="Helvetica Neue"/>
                <a:hlinkClick r:id="rId4">
                  <a:extLst>
                    <a:ext uri="{A12FA001-AC4F-418D-AE19-62706E023703}">
                      <ahyp:hlinkClr xmlns:ahyp="http://schemas.microsoft.com/office/drawing/2018/hyperlinkcolor" xmlns="" val="tx"/>
                    </a:ext>
                  </a:extLst>
                </a:hlinkClick>
              </a:rPr>
              <a:t>Tim Mossholder</a:t>
            </a:r>
            <a:r>
              <a:rPr lang="fr" sz="800">
                <a:solidFill>
                  <a:srgbClr val="111111"/>
                </a:solidFill>
                <a:latin typeface="Helvetica Neue"/>
                <a:ea typeface="Helvetica Neue"/>
                <a:cs typeface="Helvetica Neue"/>
                <a:sym typeface="Helvetica Neue"/>
              </a:rPr>
              <a:t> on </a:t>
            </a:r>
            <a:r>
              <a:rPr lang="fr" sz="800" u="sng">
                <a:solidFill>
                  <a:srgbClr val="767676"/>
                </a:solidFill>
                <a:latin typeface="Helvetica Neue"/>
                <a:ea typeface="Helvetica Neue"/>
                <a:cs typeface="Helvetica Neue"/>
                <a:sym typeface="Helvetica Neue"/>
                <a:hlinkClick r:id="rId5">
                  <a:extLst>
                    <a:ext uri="{A12FA001-AC4F-418D-AE19-62706E023703}">
                      <ahyp:hlinkClr xmlns:ahyp="http://schemas.microsoft.com/office/drawing/2018/hyperlinkcolor" xmlns="" val="tx"/>
                    </a:ext>
                  </a:extLst>
                </a:hlinkClick>
              </a:rPr>
              <a:t>Unsplash</a:t>
            </a:r>
            <a:endParaRPr sz="1200"/>
          </a:p>
        </p:txBody>
      </p:sp>
      <p:sp>
        <p:nvSpPr>
          <p:cNvPr id="214" name="Google Shape;214;p33"/>
          <p:cNvSpPr txBox="1"/>
          <p:nvPr/>
        </p:nvSpPr>
        <p:spPr>
          <a:xfrm>
            <a:off x="6248650" y="28950"/>
            <a:ext cx="18684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dirty="0">
                <a:solidFill>
                  <a:srgbClr val="FFFFFF"/>
                </a:solidFill>
              </a:rPr>
              <a:t> </a:t>
            </a:r>
            <a:r>
              <a:rPr lang="el-GR" b="1" dirty="0">
                <a:solidFill>
                  <a:srgbClr val="FFFFFF"/>
                </a:solidFill>
              </a:rPr>
              <a:t>ΠΗΓΕΣ</a:t>
            </a:r>
            <a:r>
              <a:rPr lang="fr" b="1" dirty="0">
                <a:solidFill>
                  <a:srgbClr val="FFFFFF"/>
                </a:solidFill>
              </a:rPr>
              <a:t>, </a:t>
            </a:r>
            <a:r>
              <a:rPr lang="el-GR" b="1" dirty="0">
                <a:solidFill>
                  <a:srgbClr val="FFFFFF"/>
                </a:solidFill>
              </a:rPr>
              <a:t>ΠΑΡΑΠΟΜΠΕΣ</a:t>
            </a:r>
            <a:endParaRPr b="1" dirty="0">
              <a:solidFill>
                <a:srgbClr val="FFFFFF"/>
              </a:solidFill>
            </a:endParaRPr>
          </a:p>
          <a:p>
            <a:pPr marL="0" lvl="0" indent="0" algn="ctr" rtl="0">
              <a:spcBef>
                <a:spcPts val="0"/>
              </a:spcBef>
              <a:spcAft>
                <a:spcPts val="0"/>
              </a:spcAft>
              <a:buNone/>
            </a:pPr>
            <a:r>
              <a:rPr lang="fr" b="1" dirty="0">
                <a:solidFill>
                  <a:srgbClr val="FFFFFF"/>
                </a:solidFill>
              </a:rPr>
              <a:t>&amp; </a:t>
            </a:r>
            <a:r>
              <a:rPr lang="el-GR" b="1" dirty="0">
                <a:solidFill>
                  <a:srgbClr val="FFFFFF"/>
                </a:solidFill>
              </a:rPr>
              <a:t>ΜΕΘΟΔΟΛΟΓΙΕΣ</a:t>
            </a:r>
            <a:endParaRPr b="1" dirty="0">
              <a:solidFill>
                <a:srgbClr val="FFFFFF"/>
              </a:solidFill>
            </a:endParaRPr>
          </a:p>
        </p:txBody>
      </p:sp>
      <p:sp>
        <p:nvSpPr>
          <p:cNvPr id="215" name="Google Shape;215;p33"/>
          <p:cNvSpPr txBox="1"/>
          <p:nvPr/>
        </p:nvSpPr>
        <p:spPr>
          <a:xfrm>
            <a:off x="5798600" y="275250"/>
            <a:ext cx="548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4000" b="1">
                <a:solidFill>
                  <a:srgbClr val="FFFFFF"/>
                </a:solidFill>
                <a:latin typeface="Courier New"/>
                <a:ea typeface="Courier New"/>
                <a:cs typeface="Courier New"/>
                <a:sym typeface="Courier New"/>
              </a:rPr>
              <a:t>5</a:t>
            </a:r>
            <a:endParaRPr sz="4000" b="1">
              <a:solidFill>
                <a:srgbClr val="FFFFFF"/>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p:nvPr/>
        </p:nvSpPr>
        <p:spPr>
          <a:xfrm>
            <a:off x="411000" y="557700"/>
            <a:ext cx="8322000" cy="42472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1100" b="1" dirty="0">
                <a:solidFill>
                  <a:schemeClr val="dk1"/>
                </a:solidFill>
              </a:rPr>
              <a:t>Μεθοδολογίες</a:t>
            </a:r>
            <a:r>
              <a:rPr lang="fr" sz="1100" b="1" dirty="0">
                <a:solidFill>
                  <a:schemeClr val="dk1"/>
                </a:solidFill>
              </a:rPr>
              <a:t> </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457200" lvl="0" indent="-298450" algn="just" rtl="0">
              <a:lnSpc>
                <a:spcPct val="150000"/>
              </a:lnSpc>
              <a:spcBef>
                <a:spcPts val="0"/>
              </a:spcBef>
              <a:spcAft>
                <a:spcPts val="0"/>
              </a:spcAft>
              <a:buClr>
                <a:schemeClr val="dk1"/>
              </a:buClr>
              <a:buSzPts val="1100"/>
              <a:buChar char="●"/>
            </a:pPr>
            <a:r>
              <a:rPr lang="el-GR" sz="1100" dirty="0">
                <a:solidFill>
                  <a:schemeClr val="dk1"/>
                </a:solidFill>
              </a:rPr>
              <a:t>Η </a:t>
            </a:r>
            <a:r>
              <a:rPr lang="el-GR" sz="1100" dirty="0">
                <a:solidFill>
                  <a:schemeClr val="dk1"/>
                </a:solidFill>
                <a:hlinkClick r:id="rId3"/>
              </a:rPr>
              <a:t>Δευτερογενής Έρευνα </a:t>
            </a:r>
            <a:r>
              <a:rPr lang="el-GR" sz="1100" dirty="0" err="1">
                <a:solidFill>
                  <a:schemeClr val="dk1"/>
                </a:solidFill>
                <a:hlinkClick r:id="rId3"/>
              </a:rPr>
              <a:t>Green</a:t>
            </a:r>
            <a:r>
              <a:rPr lang="el-GR" sz="1100" dirty="0">
                <a:solidFill>
                  <a:schemeClr val="dk1"/>
                </a:solidFill>
                <a:hlinkClick r:id="rId3"/>
              </a:rPr>
              <a:t> </a:t>
            </a:r>
            <a:r>
              <a:rPr lang="el-GR" sz="1100" dirty="0" err="1">
                <a:solidFill>
                  <a:schemeClr val="dk1"/>
                </a:solidFill>
                <a:hlinkClick r:id="rId3"/>
              </a:rPr>
              <a:t>Generations</a:t>
            </a:r>
            <a:r>
              <a:rPr lang="el-GR" sz="1100" dirty="0">
                <a:solidFill>
                  <a:schemeClr val="dk1"/>
                </a:solidFill>
                <a:hlinkClick r:id="rId3"/>
              </a:rPr>
              <a:t> </a:t>
            </a:r>
            <a:r>
              <a:rPr lang="el-GR" sz="1100" dirty="0">
                <a:solidFill>
                  <a:schemeClr val="dk1"/>
                </a:solidFill>
              </a:rPr>
              <a:t>εκπονήθηκε από όλους τους εταίρους στις αντίστοιχες χώρες τους με βάση έναν οδηγό μεθοδολογίας για την έρευνα σχετικά με την εκπαίδευση για την κλιματική αλλαγή και τις πρακτικές διαγενεακής μάθησης σε σχολεία και εκπαιδευτικά συστήματα, που συντίθεται σε μια τελική έκθεση.</a:t>
            </a:r>
          </a:p>
          <a:p>
            <a:pPr marL="158750" lvl="0" algn="just" rtl="0">
              <a:lnSpc>
                <a:spcPct val="150000"/>
              </a:lnSpc>
              <a:spcBef>
                <a:spcPts val="0"/>
              </a:spcBef>
              <a:spcAft>
                <a:spcPts val="0"/>
              </a:spcAft>
              <a:buClr>
                <a:schemeClr val="dk1"/>
              </a:buClr>
              <a:buSzPts val="1100"/>
            </a:pPr>
            <a:endParaRPr sz="1100" dirty="0">
              <a:solidFill>
                <a:schemeClr val="dk1"/>
              </a:solidFill>
            </a:endParaRPr>
          </a:p>
          <a:p>
            <a:pPr marL="457200" lvl="0" indent="-298450" algn="just" rtl="0">
              <a:lnSpc>
                <a:spcPct val="150000"/>
              </a:lnSpc>
              <a:spcBef>
                <a:spcPts val="0"/>
              </a:spcBef>
              <a:spcAft>
                <a:spcPts val="0"/>
              </a:spcAft>
              <a:buClr>
                <a:schemeClr val="dk1"/>
              </a:buClr>
              <a:buSzPts val="1100"/>
              <a:buChar char="●"/>
            </a:pPr>
            <a:r>
              <a:rPr lang="el-GR" sz="1100" dirty="0">
                <a:solidFill>
                  <a:schemeClr val="dk1"/>
                </a:solidFill>
              </a:rPr>
              <a:t>Η </a:t>
            </a:r>
            <a:r>
              <a:rPr lang="el-GR" sz="1100" dirty="0">
                <a:solidFill>
                  <a:schemeClr val="dk1"/>
                </a:solidFill>
                <a:hlinkClick r:id="rId4"/>
              </a:rPr>
              <a:t>έρευνα ερωτηματολογίου </a:t>
            </a:r>
            <a:r>
              <a:rPr lang="el-GR" sz="1100" dirty="0" err="1">
                <a:solidFill>
                  <a:schemeClr val="dk1"/>
                </a:solidFill>
                <a:hlinkClick r:id="rId4"/>
              </a:rPr>
              <a:t>Green</a:t>
            </a:r>
            <a:r>
              <a:rPr lang="el-GR" sz="1100" dirty="0">
                <a:solidFill>
                  <a:schemeClr val="dk1"/>
                </a:solidFill>
                <a:hlinkClick r:id="rId4"/>
              </a:rPr>
              <a:t> </a:t>
            </a:r>
            <a:r>
              <a:rPr lang="el-GR" sz="1100" dirty="0" err="1">
                <a:solidFill>
                  <a:schemeClr val="dk1"/>
                </a:solidFill>
                <a:hlinkClick r:id="rId4"/>
              </a:rPr>
              <a:t>Generations</a:t>
            </a:r>
            <a:r>
              <a:rPr lang="el-GR" sz="1100" dirty="0">
                <a:solidFill>
                  <a:schemeClr val="dk1"/>
                </a:solidFill>
                <a:hlinkClick r:id="rId4"/>
              </a:rPr>
              <a:t> </a:t>
            </a:r>
            <a:r>
              <a:rPr lang="el-GR" sz="1100" dirty="0">
                <a:solidFill>
                  <a:schemeClr val="dk1"/>
                </a:solidFill>
              </a:rPr>
              <a:t>εκπονήθηκε από την </a:t>
            </a:r>
            <a:r>
              <a:rPr lang="en-US" sz="1100" dirty="0">
                <a:solidFill>
                  <a:schemeClr val="dk1"/>
                </a:solidFill>
              </a:rPr>
              <a:t>E</a:t>
            </a:r>
            <a:r>
              <a:rPr lang="el-GR" sz="1100" dirty="0">
                <a:solidFill>
                  <a:schemeClr val="dk1"/>
                </a:solidFill>
              </a:rPr>
              <a:t>utopique με τη βοήθεια όλων των εταίρων και διανεμήθηκε σε 149 εκπαιδευτικούς σε σχολεία πρωτοβάθμιας και δευτεροβάθμιας εκπαίδευσης σε ιδιωτικά και δημόσια σχολεία κάθε χώρας. Το 75% των απαντήσεων προέρχεται από δασκάλους της πόλης και το 75% των δασκάλων είναι γυναίκες. Με βάση τον αριθμό των απαντήσεων, οι απαντήσεις δεν αντικατοπτρίζουν τις γενικές απόψεις των εκπαιδευτικών των χωρών εταίρων, αλλά αποτελούν τάσεις σε κάθε χώρα.</a:t>
            </a:r>
          </a:p>
          <a:p>
            <a:pPr marL="158750" lvl="0" algn="just" rtl="0">
              <a:lnSpc>
                <a:spcPct val="150000"/>
              </a:lnSpc>
              <a:spcBef>
                <a:spcPts val="0"/>
              </a:spcBef>
              <a:spcAft>
                <a:spcPts val="0"/>
              </a:spcAft>
              <a:buClr>
                <a:schemeClr val="dk1"/>
              </a:buClr>
              <a:buSzPts val="1100"/>
            </a:pPr>
            <a:endParaRPr sz="1100" dirty="0">
              <a:solidFill>
                <a:schemeClr val="dk1"/>
              </a:solidFill>
            </a:endParaRPr>
          </a:p>
          <a:p>
            <a:pPr marL="457200" lvl="0" indent="-298450" algn="just" rtl="0">
              <a:lnSpc>
                <a:spcPct val="150000"/>
              </a:lnSpc>
              <a:spcBef>
                <a:spcPts val="0"/>
              </a:spcBef>
              <a:spcAft>
                <a:spcPts val="0"/>
              </a:spcAft>
              <a:buClr>
                <a:schemeClr val="dk1"/>
              </a:buClr>
              <a:buSzPts val="1100"/>
              <a:buChar char="●"/>
            </a:pPr>
            <a:r>
              <a:rPr lang="el-GR" sz="1100" dirty="0">
                <a:solidFill>
                  <a:schemeClr val="dk1"/>
                </a:solidFill>
              </a:rPr>
              <a:t>Οι </a:t>
            </a:r>
            <a:r>
              <a:rPr lang="el-GR" sz="1100" dirty="0">
                <a:solidFill>
                  <a:schemeClr val="dk1"/>
                </a:solidFill>
                <a:hlinkClick r:id="rId5"/>
              </a:rPr>
              <a:t>ομάδες εστίασης </a:t>
            </a:r>
            <a:r>
              <a:rPr lang="el-GR" sz="1100" dirty="0" err="1">
                <a:solidFill>
                  <a:schemeClr val="dk1"/>
                </a:solidFill>
                <a:hlinkClick r:id="rId5"/>
              </a:rPr>
              <a:t>Green</a:t>
            </a:r>
            <a:r>
              <a:rPr lang="el-GR" sz="1100" dirty="0">
                <a:solidFill>
                  <a:schemeClr val="dk1"/>
                </a:solidFill>
                <a:hlinkClick r:id="rId5"/>
              </a:rPr>
              <a:t> </a:t>
            </a:r>
            <a:r>
              <a:rPr lang="el-GR" sz="1100" dirty="0" err="1">
                <a:solidFill>
                  <a:schemeClr val="dk1"/>
                </a:solidFill>
                <a:hlinkClick r:id="rId5"/>
              </a:rPr>
              <a:t>Generations</a:t>
            </a:r>
            <a:r>
              <a:rPr lang="el-GR" sz="1100" dirty="0">
                <a:solidFill>
                  <a:schemeClr val="dk1"/>
                </a:solidFill>
                <a:hlinkClick r:id="rId5"/>
              </a:rPr>
              <a:t> </a:t>
            </a:r>
            <a:r>
              <a:rPr lang="el-GR" sz="1100" dirty="0">
                <a:solidFill>
                  <a:schemeClr val="dk1"/>
                </a:solidFill>
              </a:rPr>
              <a:t>που υλοποιήθηκαν σε κάθε χώρα βασίστηκαν σε κατευθυντήριες γραμμές που παρήγαγε η </a:t>
            </a:r>
            <a:r>
              <a:rPr lang="en-US" sz="1100" dirty="0">
                <a:solidFill>
                  <a:schemeClr val="dk1"/>
                </a:solidFill>
              </a:rPr>
              <a:t>E</a:t>
            </a:r>
            <a:r>
              <a:rPr lang="el-GR" sz="1100" dirty="0">
                <a:solidFill>
                  <a:schemeClr val="dk1"/>
                </a:solidFill>
              </a:rPr>
              <a:t>utopique με τη βοήθεια όλων των εταίρων. Οι ομάδες εστίασης συγκέντρωσαν συνολικά 30+ δασκάλους και αντικατοπτρίζουν τις απόψεις και την οπτική τους σχετικά με την εκπαίδευση για την κλιματική αλλαγή και τη διαγενεακή μάθηση σχετικά με αντίστοιχες εμπειρίες τους.</a:t>
            </a:r>
            <a:endParaRPr sz="1100" dirty="0">
              <a:solidFill>
                <a:schemeClr val="dk1"/>
              </a:solidFill>
            </a:endParaRPr>
          </a:p>
        </p:txBody>
      </p:sp>
      <p:sp>
        <p:nvSpPr>
          <p:cNvPr id="221" name="Google Shape;22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p:nvPr/>
        </p:nvSpPr>
        <p:spPr>
          <a:xfrm>
            <a:off x="505325" y="766950"/>
            <a:ext cx="8322000" cy="3677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100" b="1" i="0" u="none" strike="noStrike" kern="0" cap="none" spc="0" normalizeH="0" baseline="0" noProof="0" dirty="0">
                <a:ln>
                  <a:noFill/>
                </a:ln>
                <a:solidFill>
                  <a:srgbClr val="000000"/>
                </a:solidFill>
                <a:effectLst/>
                <a:uLnTx/>
                <a:uFillTx/>
                <a:latin typeface="Arial"/>
                <a:cs typeface="Arial"/>
                <a:sym typeface="Arial"/>
              </a:rPr>
              <a:t>Πηγές &amp; Παραπομπές</a:t>
            </a:r>
          </a:p>
          <a:p>
            <a:pPr marL="0" lvl="0" indent="0" algn="l" rtl="0">
              <a:lnSpc>
                <a:spcPct val="150000"/>
              </a:lnSpc>
              <a:spcBef>
                <a:spcPts val="0"/>
              </a:spcBef>
              <a:spcAft>
                <a:spcPts val="0"/>
              </a:spcAft>
              <a:buNone/>
            </a:pPr>
            <a:r>
              <a:rPr lang="fr" sz="900" dirty="0">
                <a:solidFill>
                  <a:schemeClr val="dk1"/>
                </a:solidFill>
              </a:rPr>
              <a:t>  </a:t>
            </a:r>
            <a:endParaRPr sz="900" dirty="0">
              <a:solidFill>
                <a:schemeClr val="dk1"/>
              </a:solidFill>
            </a:endParaRPr>
          </a:p>
          <a:p>
            <a:pPr marL="457200" lvl="0" indent="-285750" algn="l" rtl="0">
              <a:lnSpc>
                <a:spcPct val="150000"/>
              </a:lnSpc>
              <a:spcBef>
                <a:spcPts val="0"/>
              </a:spcBef>
              <a:spcAft>
                <a:spcPts val="0"/>
              </a:spcAft>
              <a:buSzPts val="900"/>
              <a:buChar char="●"/>
            </a:pPr>
            <a:r>
              <a:rPr lang="fr" sz="900" u="sng" dirty="0">
                <a:solidFill>
                  <a:schemeClr val="dk1"/>
                </a:solidFill>
                <a:hlinkClick r:id="rId3">
                  <a:extLst>
                    <a:ext uri="{A12FA001-AC4F-418D-AE19-62706E023703}">
                      <ahyp:hlinkClr xmlns:ahyp="http://schemas.microsoft.com/office/drawing/2018/hyperlinkcolor" xmlns="" val="tx"/>
                    </a:ext>
                  </a:extLst>
                </a:hlinkClick>
              </a:rPr>
              <a:t>European map of intergenerational learning (EMIL)</a:t>
            </a:r>
            <a:r>
              <a:rPr lang="fr" sz="900" dirty="0">
                <a:solidFill>
                  <a:schemeClr val="dk1"/>
                </a:solidFill>
              </a:rPr>
              <a:t> </a:t>
            </a:r>
            <a:endParaRPr sz="900" dirty="0">
              <a:solidFill>
                <a:schemeClr val="dk1"/>
              </a:solidFill>
            </a:endParaRPr>
          </a:p>
          <a:p>
            <a:pPr marL="457200" lvl="0" indent="-285750" algn="l" rtl="0">
              <a:lnSpc>
                <a:spcPct val="150000"/>
              </a:lnSpc>
              <a:spcBef>
                <a:spcPts val="0"/>
              </a:spcBef>
              <a:spcAft>
                <a:spcPts val="0"/>
              </a:spcAft>
              <a:buSzPts val="900"/>
              <a:buChar char="●"/>
            </a:pPr>
            <a:r>
              <a:rPr lang="fr" sz="900" dirty="0">
                <a:solidFill>
                  <a:schemeClr val="dk1"/>
                </a:solidFill>
              </a:rPr>
              <a:t>European </a:t>
            </a:r>
            <a:r>
              <a:rPr lang="fr" sz="900" b="1" dirty="0">
                <a:solidFill>
                  <a:schemeClr val="dk1"/>
                </a:solidFill>
                <a:highlight>
                  <a:schemeClr val="lt1"/>
                </a:highlight>
              </a:rPr>
              <a:t>Commission: Learning for Active Ageing Report</a:t>
            </a:r>
            <a:endParaRPr sz="900" dirty="0">
              <a:solidFill>
                <a:schemeClr val="dk1"/>
              </a:solidFill>
            </a:endParaRPr>
          </a:p>
          <a:p>
            <a:pPr marL="457200" lvl="0" indent="-285750" algn="l" rtl="0">
              <a:lnSpc>
                <a:spcPct val="150000"/>
              </a:lnSpc>
              <a:spcBef>
                <a:spcPts val="0"/>
              </a:spcBef>
              <a:spcAft>
                <a:spcPts val="0"/>
              </a:spcAft>
              <a:buSzPts val="900"/>
              <a:buChar char="●"/>
            </a:pPr>
            <a:r>
              <a:rPr lang="fr" sz="900" dirty="0">
                <a:solidFill>
                  <a:schemeClr val="dk1"/>
                </a:solidFill>
              </a:rPr>
              <a:t>EPALE (EU): </a:t>
            </a:r>
            <a:r>
              <a:rPr lang="fr" sz="900" u="sng" dirty="0">
                <a:solidFill>
                  <a:schemeClr val="dk1"/>
                </a:solidFill>
                <a:highlight>
                  <a:schemeClr val="lt1"/>
                </a:highlight>
                <a:hlinkClick r:id="rId4">
                  <a:extLst>
                    <a:ext uri="{A12FA001-AC4F-418D-AE19-62706E023703}">
                      <ahyp:hlinkClr xmlns:ahyp="http://schemas.microsoft.com/office/drawing/2018/hyperlinkcolor" xmlns="" val="tx"/>
                    </a:ext>
                  </a:extLst>
                </a:hlinkClick>
              </a:rPr>
              <a:t>Intergenerational learning: how can stereotypes that divide generations and ages be broken down and how can this be beneficial?</a:t>
            </a:r>
            <a:r>
              <a:rPr lang="fr" sz="900" dirty="0">
                <a:solidFill>
                  <a:schemeClr val="dk1"/>
                </a:solidFill>
                <a:highlight>
                  <a:schemeClr val="lt1"/>
                </a:highlight>
              </a:rPr>
              <a:t> </a:t>
            </a:r>
            <a:endParaRPr sz="900" dirty="0">
              <a:solidFill>
                <a:schemeClr val="dk1"/>
              </a:solidFill>
              <a:highlight>
                <a:schemeClr val="lt1"/>
              </a:highlight>
            </a:endParaRPr>
          </a:p>
          <a:p>
            <a:pPr marL="457200" lvl="0" indent="-285750" algn="l" rtl="0">
              <a:lnSpc>
                <a:spcPct val="150000"/>
              </a:lnSpc>
              <a:spcBef>
                <a:spcPts val="0"/>
              </a:spcBef>
              <a:spcAft>
                <a:spcPts val="0"/>
              </a:spcAft>
              <a:buSzPts val="900"/>
              <a:buChar char="●"/>
            </a:pPr>
            <a:r>
              <a:rPr lang="fr" sz="900" dirty="0">
                <a:solidFill>
                  <a:schemeClr val="dk1"/>
                </a:solidFill>
              </a:rPr>
              <a:t>McCrindle generations infographics 2022 / </a:t>
            </a:r>
            <a:r>
              <a:rPr lang="fr" sz="900" u="sng" dirty="0">
                <a:solidFill>
                  <a:schemeClr val="accent5"/>
                </a:solidFill>
                <a:hlinkClick r:id="rId5">
                  <a:extLst>
                    <a:ext uri="{A12FA001-AC4F-418D-AE19-62706E023703}">
                      <ahyp:hlinkClr xmlns:ahyp="http://schemas.microsoft.com/office/drawing/2018/hyperlinkcolor" xmlns="" val="tx"/>
                    </a:ext>
                  </a:extLst>
                </a:hlinkClick>
              </a:rPr>
              <a:t>LearnGen project</a:t>
            </a:r>
            <a:r>
              <a:rPr lang="fr" sz="900" dirty="0">
                <a:solidFill>
                  <a:schemeClr val="dk1"/>
                </a:solidFill>
              </a:rPr>
              <a:t>. Mark McCrindle, 2022 </a:t>
            </a:r>
            <a:endParaRPr sz="900" dirty="0">
              <a:solidFill>
                <a:schemeClr val="dk1"/>
              </a:solidFill>
            </a:endParaRPr>
          </a:p>
          <a:p>
            <a:pPr marL="457200" lvl="0" indent="-285750" algn="l" rtl="0">
              <a:lnSpc>
                <a:spcPct val="150000"/>
              </a:lnSpc>
              <a:spcBef>
                <a:spcPts val="0"/>
              </a:spcBef>
              <a:spcAft>
                <a:spcPts val="0"/>
              </a:spcAft>
              <a:buSzPts val="900"/>
              <a:buChar char="●"/>
            </a:pPr>
            <a:r>
              <a:rPr lang="fr" sz="900" i="1" dirty="0">
                <a:solidFill>
                  <a:schemeClr val="dk1"/>
                </a:solidFill>
              </a:rPr>
              <a:t>2021-2022 Climate Survey published on October 27 by the European Investment Bank (EIB)  </a:t>
            </a:r>
            <a:endParaRPr sz="900" dirty="0">
              <a:solidFill>
                <a:schemeClr val="dk1"/>
              </a:solidFill>
            </a:endParaRPr>
          </a:p>
          <a:p>
            <a:pPr marL="457200" lvl="0" indent="-285750" algn="l" rtl="0">
              <a:lnSpc>
                <a:spcPct val="150000"/>
              </a:lnSpc>
              <a:spcBef>
                <a:spcPts val="0"/>
              </a:spcBef>
              <a:spcAft>
                <a:spcPts val="0"/>
              </a:spcAft>
              <a:buSzPts val="900"/>
              <a:buChar char="●"/>
            </a:pPr>
            <a:r>
              <a:rPr lang="fr" sz="900" dirty="0">
                <a:solidFill>
                  <a:schemeClr val="dk1"/>
                </a:solidFill>
              </a:rPr>
              <a:t>European Lifelong Learning Project on Intergenerational Learning </a:t>
            </a:r>
            <a:endParaRPr sz="900" dirty="0">
              <a:solidFill>
                <a:schemeClr val="dk1"/>
              </a:solidFill>
            </a:endParaRPr>
          </a:p>
          <a:p>
            <a:pPr marL="457200" lvl="0" indent="-285750" algn="l" rtl="0">
              <a:lnSpc>
                <a:spcPct val="150000"/>
              </a:lnSpc>
              <a:spcBef>
                <a:spcPts val="0"/>
              </a:spcBef>
              <a:spcAft>
                <a:spcPts val="0"/>
              </a:spcAft>
              <a:buSzPts val="900"/>
              <a:buChar char="●"/>
            </a:pPr>
            <a:r>
              <a:rPr lang="fr" sz="900" dirty="0">
                <a:solidFill>
                  <a:srgbClr val="3F3F3F"/>
                </a:solidFill>
              </a:rPr>
              <a:t>Unesco : </a:t>
            </a:r>
            <a:r>
              <a:rPr lang="fr" sz="900" dirty="0">
                <a:solidFill>
                  <a:schemeClr val="dk1"/>
                </a:solidFill>
                <a:highlight>
                  <a:schemeClr val="lt1"/>
                </a:highlight>
              </a:rPr>
              <a:t>Getting every school climate-ready / How countries are integrating climate change issues in education, 2021 </a:t>
            </a:r>
            <a:endParaRPr sz="900" dirty="0">
              <a:solidFill>
                <a:schemeClr val="dk1"/>
              </a:solidFill>
              <a:highlight>
                <a:schemeClr val="lt1"/>
              </a:highlight>
            </a:endParaRPr>
          </a:p>
          <a:p>
            <a:pPr marL="457200" lvl="0" indent="-285750" algn="l" rtl="0">
              <a:lnSpc>
                <a:spcPct val="150000"/>
              </a:lnSpc>
              <a:spcBef>
                <a:spcPts val="0"/>
              </a:spcBef>
              <a:spcAft>
                <a:spcPts val="0"/>
              </a:spcAft>
              <a:buSzPts val="900"/>
              <a:buChar char="●"/>
            </a:pPr>
            <a:r>
              <a:rPr lang="fr" sz="900" dirty="0">
                <a:solidFill>
                  <a:schemeClr val="dk1"/>
                </a:solidFill>
                <a:highlight>
                  <a:schemeClr val="lt1"/>
                </a:highlight>
              </a:rPr>
              <a:t>Unesco: Towards inclusion in education</a:t>
            </a:r>
            <a:r>
              <a:rPr lang="fr" sz="900" dirty="0">
                <a:solidFill>
                  <a:srgbClr val="333333"/>
                </a:solidFill>
                <a:highlight>
                  <a:schemeClr val="lt1"/>
                </a:highlight>
              </a:rPr>
              <a:t>: status, trends and challenges, Education 2030, 2021 </a:t>
            </a:r>
            <a:endParaRPr sz="900" dirty="0">
              <a:solidFill>
                <a:srgbClr val="333333"/>
              </a:solidFill>
              <a:highlight>
                <a:schemeClr val="lt1"/>
              </a:highlight>
            </a:endParaRPr>
          </a:p>
          <a:p>
            <a:pPr marL="457200" lvl="0" indent="-285750" algn="l" rtl="0">
              <a:lnSpc>
                <a:spcPct val="150000"/>
              </a:lnSpc>
              <a:spcBef>
                <a:spcPts val="0"/>
              </a:spcBef>
              <a:spcAft>
                <a:spcPts val="0"/>
              </a:spcAft>
              <a:buSzPts val="900"/>
              <a:buChar char="●"/>
            </a:pPr>
            <a:r>
              <a:rPr lang="fr" sz="900" dirty="0">
                <a:solidFill>
                  <a:srgbClr val="333333"/>
                </a:solidFill>
                <a:highlight>
                  <a:schemeClr val="lt1"/>
                </a:highlight>
              </a:rPr>
              <a:t>The Scottish center for intergenerational learning - User guide to intergenerational learning, 2011</a:t>
            </a:r>
            <a:endParaRPr sz="900" dirty="0">
              <a:solidFill>
                <a:schemeClr val="dk1"/>
              </a:solidFill>
            </a:endParaRPr>
          </a:p>
          <a:p>
            <a:pPr marL="457200" lvl="0" indent="-285750" algn="l" rtl="0">
              <a:lnSpc>
                <a:spcPct val="150000"/>
              </a:lnSpc>
              <a:spcBef>
                <a:spcPts val="0"/>
              </a:spcBef>
              <a:spcAft>
                <a:spcPts val="0"/>
              </a:spcAft>
              <a:buClr>
                <a:srgbClr val="333333"/>
              </a:buClr>
              <a:buSzPts val="900"/>
              <a:buChar char="●"/>
            </a:pPr>
            <a:r>
              <a:rPr lang="fr" sz="900" dirty="0">
                <a:solidFill>
                  <a:schemeClr val="dk1"/>
                </a:solidFill>
              </a:rPr>
              <a:t>Greek Ministry of education and religious affairs </a:t>
            </a:r>
            <a:endParaRPr sz="900" dirty="0">
              <a:solidFill>
                <a:schemeClr val="dk1"/>
              </a:solidFill>
            </a:endParaRPr>
          </a:p>
          <a:p>
            <a:pPr marL="457200" lvl="0" indent="-285750" algn="l" rtl="0">
              <a:lnSpc>
                <a:spcPct val="150000"/>
              </a:lnSpc>
              <a:spcBef>
                <a:spcPts val="0"/>
              </a:spcBef>
              <a:spcAft>
                <a:spcPts val="0"/>
              </a:spcAft>
              <a:buClr>
                <a:srgbClr val="333333"/>
              </a:buClr>
              <a:buSzPts val="900"/>
              <a:buChar char="●"/>
            </a:pPr>
            <a:r>
              <a:rPr lang="fr" sz="900" dirty="0">
                <a:solidFill>
                  <a:schemeClr val="dk1"/>
                </a:solidFill>
                <a:highlight>
                  <a:schemeClr val="lt1"/>
                </a:highlight>
              </a:rPr>
              <a:t>DEMME LEARNING, the importance of intergenerational learning, 2021 </a:t>
            </a:r>
            <a:endParaRPr sz="900" dirty="0">
              <a:solidFill>
                <a:schemeClr val="dk1"/>
              </a:solidFill>
              <a:highlight>
                <a:schemeClr val="lt1"/>
              </a:highlight>
            </a:endParaRPr>
          </a:p>
          <a:p>
            <a:pPr marL="457200" lvl="0" indent="-285750" algn="l" rtl="0">
              <a:lnSpc>
                <a:spcPct val="150000"/>
              </a:lnSpc>
              <a:spcBef>
                <a:spcPts val="0"/>
              </a:spcBef>
              <a:spcAft>
                <a:spcPts val="0"/>
              </a:spcAft>
              <a:buClr>
                <a:srgbClr val="333333"/>
              </a:buClr>
              <a:buSzPts val="900"/>
              <a:buChar char="●"/>
            </a:pPr>
            <a:r>
              <a:rPr lang="fr" sz="900" dirty="0">
                <a:solidFill>
                  <a:schemeClr val="dk1"/>
                </a:solidFill>
                <a:highlight>
                  <a:schemeClr val="lt1"/>
                </a:highlight>
              </a:rPr>
              <a:t>Study:  Nature climate change: children can foster climate change among their parents, 2019 </a:t>
            </a:r>
            <a:endParaRPr sz="900" dirty="0">
              <a:solidFill>
                <a:schemeClr val="dk1"/>
              </a:solidFill>
              <a:highlight>
                <a:schemeClr val="lt1"/>
              </a:highlight>
            </a:endParaRPr>
          </a:p>
          <a:p>
            <a:pPr marL="457200" lvl="0" indent="-285750" algn="l" rtl="0">
              <a:lnSpc>
                <a:spcPct val="150000"/>
              </a:lnSpc>
              <a:spcBef>
                <a:spcPts val="0"/>
              </a:spcBef>
              <a:spcAft>
                <a:spcPts val="0"/>
              </a:spcAft>
              <a:buClr>
                <a:srgbClr val="333333"/>
              </a:buClr>
              <a:buSzPts val="900"/>
              <a:buChar char="●"/>
            </a:pPr>
            <a:r>
              <a:rPr lang="fr" sz="900" dirty="0">
                <a:solidFill>
                  <a:srgbClr val="3F3F3F"/>
                </a:solidFill>
              </a:rPr>
              <a:t>Canopé network (French governmental teachers training program): climate, biodiversity and sustainable development education, April 2022</a:t>
            </a:r>
            <a:endParaRPr sz="900" dirty="0">
              <a:solidFill>
                <a:srgbClr val="3F3F3F"/>
              </a:solidFill>
            </a:endParaRPr>
          </a:p>
          <a:p>
            <a:pPr marL="457200" lvl="0" indent="-285750" algn="just" rtl="0">
              <a:lnSpc>
                <a:spcPct val="150000"/>
              </a:lnSpc>
              <a:spcBef>
                <a:spcPts val="0"/>
              </a:spcBef>
              <a:spcAft>
                <a:spcPts val="0"/>
              </a:spcAft>
              <a:buClr>
                <a:schemeClr val="dk1"/>
              </a:buClr>
              <a:buSzPts val="900"/>
              <a:buChar char="●"/>
            </a:pPr>
            <a:r>
              <a:rPr lang="fr" sz="900" dirty="0">
                <a:solidFill>
                  <a:schemeClr val="dk1"/>
                </a:solidFill>
              </a:rPr>
              <a:t>Climate of Change project. Official website. Available from: </a:t>
            </a:r>
            <a:r>
              <a:rPr lang="fr" sz="900" u="sng" dirty="0">
                <a:solidFill>
                  <a:schemeClr val="dk1"/>
                </a:solidFill>
                <a:hlinkClick r:id="rId6">
                  <a:extLst>
                    <a:ext uri="{A12FA001-AC4F-418D-AE19-62706E023703}">
                      <ahyp:hlinkClr xmlns:ahyp="http://schemas.microsoft.com/office/drawing/2018/hyperlinkcolor" xmlns="" val="tx"/>
                    </a:ext>
                  </a:extLst>
                </a:hlinkClick>
              </a:rPr>
              <a:t>https://climateofchange.info/</a:t>
            </a:r>
            <a:r>
              <a:rPr lang="fr" sz="900" dirty="0">
                <a:solidFill>
                  <a:schemeClr val="dk1"/>
                </a:solidFill>
              </a:rPr>
              <a:t>  </a:t>
            </a:r>
            <a:endParaRPr sz="900" dirty="0">
              <a:solidFill>
                <a:schemeClr val="dk1"/>
              </a:solidFill>
            </a:endParaRPr>
          </a:p>
          <a:p>
            <a:pPr marL="457200" lvl="0" indent="-285750" algn="just" rtl="0">
              <a:lnSpc>
                <a:spcPct val="150000"/>
              </a:lnSpc>
              <a:spcBef>
                <a:spcPts val="0"/>
              </a:spcBef>
              <a:spcAft>
                <a:spcPts val="0"/>
              </a:spcAft>
              <a:buClr>
                <a:schemeClr val="dk1"/>
              </a:buClr>
              <a:buSzPts val="900"/>
              <a:buChar char="●"/>
            </a:pPr>
            <a:r>
              <a:rPr lang="fr" sz="900" dirty="0">
                <a:solidFill>
                  <a:schemeClr val="dk1"/>
                </a:solidFill>
              </a:rPr>
              <a:t>Changing with climate project. Official website. Available from: </a:t>
            </a:r>
            <a:r>
              <a:rPr lang="fr" sz="900" u="sng" dirty="0">
                <a:solidFill>
                  <a:schemeClr val="dk1"/>
                </a:solidFill>
                <a:hlinkClick r:id="rId7">
                  <a:extLst>
                    <a:ext uri="{A12FA001-AC4F-418D-AE19-62706E023703}">
                      <ahyp:hlinkClr xmlns:ahyp="http://schemas.microsoft.com/office/drawing/2018/hyperlinkcolor" xmlns="" val="tx"/>
                    </a:ext>
                  </a:extLst>
                </a:hlinkClick>
              </a:rPr>
              <a:t>https://changingwithclimate-bg.org/en/home/</a:t>
            </a:r>
            <a:r>
              <a:rPr lang="fr" sz="900" dirty="0">
                <a:solidFill>
                  <a:schemeClr val="dk1"/>
                </a:solidFill>
              </a:rPr>
              <a:t> </a:t>
            </a:r>
            <a:endParaRPr sz="900" dirty="0">
              <a:solidFill>
                <a:srgbClr val="3F3F3F"/>
              </a:solidFill>
            </a:endParaRPr>
          </a:p>
        </p:txBody>
      </p:sp>
      <p:sp>
        <p:nvSpPr>
          <p:cNvPr id="227" name="Google Shape;22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p:nvPr/>
        </p:nvSpPr>
        <p:spPr>
          <a:xfrm>
            <a:off x="411000" y="304650"/>
            <a:ext cx="8322000" cy="45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100" b="1" dirty="0"/>
              <a:t>Πηγές</a:t>
            </a:r>
            <a:r>
              <a:rPr lang="fr" sz="1100" b="1" dirty="0"/>
              <a:t> &amp; </a:t>
            </a:r>
            <a:r>
              <a:rPr lang="el-GR" sz="1100" b="1" dirty="0"/>
              <a:t>Παραπομπές</a:t>
            </a:r>
            <a:endParaRPr sz="1100" b="1" dirty="0"/>
          </a:p>
          <a:p>
            <a:pPr marL="0" lvl="0" indent="0" algn="l" rtl="0">
              <a:spcBef>
                <a:spcPts val="0"/>
              </a:spcBef>
              <a:spcAft>
                <a:spcPts val="0"/>
              </a:spcAft>
              <a:buNone/>
            </a:pPr>
            <a:endParaRPr sz="1100" b="1" dirty="0"/>
          </a:p>
          <a:p>
            <a:pPr marL="0" lvl="0" indent="0" algn="l" rtl="0">
              <a:spcBef>
                <a:spcPts val="0"/>
              </a:spcBef>
              <a:spcAft>
                <a:spcPts val="0"/>
              </a:spcAft>
              <a:buNone/>
            </a:pPr>
            <a:endParaRPr sz="400" dirty="0"/>
          </a:p>
          <a:p>
            <a:pPr marL="457200" lvl="0" indent="-285750" algn="just" rtl="0">
              <a:lnSpc>
                <a:spcPct val="150000"/>
              </a:lnSpc>
              <a:spcBef>
                <a:spcPts val="0"/>
              </a:spcBef>
              <a:spcAft>
                <a:spcPts val="0"/>
              </a:spcAft>
              <a:buClr>
                <a:schemeClr val="dk1"/>
              </a:buClr>
              <a:buSzPts val="900"/>
              <a:buChar char="●"/>
            </a:pPr>
            <a:r>
              <a:rPr lang="fr" sz="900" dirty="0">
                <a:solidFill>
                  <a:schemeClr val="dk1"/>
                </a:solidFill>
              </a:rPr>
              <a:t>CVETNET project. Official website. Available from: </a:t>
            </a:r>
            <a:r>
              <a:rPr lang="fr" sz="900" u="sng" dirty="0">
                <a:solidFill>
                  <a:schemeClr val="dk1"/>
                </a:solidFill>
                <a:hlinkClick r:id="rId3">
                  <a:extLst>
                    <a:ext uri="{A12FA001-AC4F-418D-AE19-62706E023703}">
                      <ahyp:hlinkClr xmlns:ahyp="http://schemas.microsoft.com/office/drawing/2018/hyperlinkcolor" xmlns="" val="tx"/>
                    </a:ext>
                  </a:extLst>
                </a:hlinkClick>
              </a:rPr>
              <a:t>https://www.cvetnet.com/</a:t>
            </a:r>
            <a:r>
              <a:rPr lang="fr" sz="900" dirty="0">
                <a:solidFill>
                  <a:schemeClr val="dk1"/>
                </a:solidFill>
              </a:rPr>
              <a:t>  </a:t>
            </a:r>
            <a:endParaRPr sz="900" dirty="0">
              <a:solidFill>
                <a:schemeClr val="dk1"/>
              </a:solidFill>
            </a:endParaRPr>
          </a:p>
          <a:p>
            <a:pPr marL="457200" lvl="0" indent="-285750" algn="l" rtl="0">
              <a:lnSpc>
                <a:spcPct val="150000"/>
              </a:lnSpc>
              <a:spcBef>
                <a:spcPts val="0"/>
              </a:spcBef>
              <a:spcAft>
                <a:spcPts val="0"/>
              </a:spcAft>
              <a:buClr>
                <a:schemeClr val="dk1"/>
              </a:buClr>
              <a:buSzPts val="900"/>
              <a:buChar char="●"/>
            </a:pPr>
            <a:r>
              <a:rPr lang="fr" sz="900" dirty="0">
                <a:solidFill>
                  <a:schemeClr val="dk1"/>
                </a:solidFill>
              </a:rPr>
              <a:t>Eurostat, 2022: </a:t>
            </a:r>
            <a:r>
              <a:rPr lang="fr" sz="900" u="sng" dirty="0">
                <a:solidFill>
                  <a:schemeClr val="hlink"/>
                </a:solidFill>
                <a:hlinkClick r:id="rId4"/>
              </a:rPr>
              <a:t>Adult learning statistics</a:t>
            </a:r>
            <a:r>
              <a:rPr lang="fr" sz="900" dirty="0">
                <a:solidFill>
                  <a:schemeClr val="dk1"/>
                </a:solidFill>
              </a:rPr>
              <a:t>. </a:t>
            </a:r>
            <a:endParaRPr sz="900" dirty="0">
              <a:solidFill>
                <a:schemeClr val="dk1"/>
              </a:solidFill>
            </a:endParaRPr>
          </a:p>
          <a:p>
            <a:pPr marL="457200" lvl="0" indent="-285750" algn="l" rtl="0">
              <a:lnSpc>
                <a:spcPct val="150000"/>
              </a:lnSpc>
              <a:spcBef>
                <a:spcPts val="0"/>
              </a:spcBef>
              <a:spcAft>
                <a:spcPts val="0"/>
              </a:spcAft>
              <a:buClr>
                <a:schemeClr val="dk1"/>
              </a:buClr>
              <a:buSzPts val="900"/>
              <a:buChar char="●"/>
            </a:pPr>
            <a:r>
              <a:rPr lang="fr" sz="900" dirty="0">
                <a:solidFill>
                  <a:schemeClr val="dk1"/>
                </a:solidFill>
              </a:rPr>
              <a:t>For the Earth, 2022. Available from: </a:t>
            </a:r>
            <a:r>
              <a:rPr lang="fr" sz="900" u="sng" dirty="0">
                <a:solidFill>
                  <a:srgbClr val="333333"/>
                </a:solidFill>
                <a:highlight>
                  <a:schemeClr val="lt1"/>
                </a:highlight>
                <a:hlinkClick r:id="rId5">
                  <a:extLst>
                    <a:ext uri="{A12FA001-AC4F-418D-AE19-62706E023703}">
                      <ahyp:hlinkClr xmlns:ahyp="http://schemas.microsoft.com/office/drawing/2018/hyperlinkcolor" xmlns="" val="tx"/>
                    </a:ext>
                  </a:extLst>
                </a:hlinkClick>
              </a:rPr>
              <a:t>https://www.zazemiata.org/sastezanie-za-tijnejdzhari-v-krak-s-klimata/</a:t>
            </a:r>
            <a:r>
              <a:rPr lang="fr" sz="900" dirty="0">
                <a:solidFill>
                  <a:srgbClr val="333333"/>
                </a:solidFill>
                <a:highlight>
                  <a:schemeClr val="lt1"/>
                </a:highlight>
              </a:rPr>
              <a:t>  </a:t>
            </a:r>
            <a:endParaRPr sz="900" dirty="0">
              <a:solidFill>
                <a:schemeClr val="dk1"/>
              </a:solidFill>
            </a:endParaRPr>
          </a:p>
          <a:p>
            <a:pPr marL="457200" lvl="0" indent="-285750" algn="l" rtl="0">
              <a:lnSpc>
                <a:spcPct val="150000"/>
              </a:lnSpc>
              <a:spcBef>
                <a:spcPts val="0"/>
              </a:spcBef>
              <a:spcAft>
                <a:spcPts val="0"/>
              </a:spcAft>
              <a:buClr>
                <a:schemeClr val="dk1"/>
              </a:buClr>
              <a:buSzPts val="900"/>
              <a:buChar char="●"/>
            </a:pPr>
            <a:r>
              <a:rPr lang="fr" sz="900" u="sng" dirty="0">
                <a:solidFill>
                  <a:schemeClr val="hlink"/>
                </a:solidFill>
                <a:hlinkClick r:id="rId6"/>
              </a:rPr>
              <a:t>Fridays for Future,</a:t>
            </a:r>
            <a:r>
              <a:rPr lang="fr" sz="900" dirty="0">
                <a:solidFill>
                  <a:schemeClr val="dk1"/>
                </a:solidFill>
              </a:rPr>
              <a:t> 2022. </a:t>
            </a:r>
            <a:endParaRPr sz="900" dirty="0">
              <a:solidFill>
                <a:schemeClr val="dk1"/>
              </a:solidFill>
            </a:endParaRPr>
          </a:p>
          <a:p>
            <a:pPr marL="457200" lvl="0" indent="-285750" algn="l" rtl="0">
              <a:lnSpc>
                <a:spcPct val="150000"/>
              </a:lnSpc>
              <a:spcBef>
                <a:spcPts val="0"/>
              </a:spcBef>
              <a:spcAft>
                <a:spcPts val="0"/>
              </a:spcAft>
              <a:buClr>
                <a:schemeClr val="dk1"/>
              </a:buClr>
              <a:buSzPts val="900"/>
              <a:buChar char="●"/>
            </a:pPr>
            <a:r>
              <a:rPr lang="fr" sz="900" dirty="0">
                <a:solidFill>
                  <a:schemeClr val="dk1"/>
                </a:solidFill>
              </a:rPr>
              <a:t>IGTrain project. Available from: </a:t>
            </a:r>
            <a:r>
              <a:rPr lang="fr" sz="900" u="sng" dirty="0">
                <a:solidFill>
                  <a:schemeClr val="dk1"/>
                </a:solidFill>
                <a:hlinkClick r:id="rId7">
                  <a:extLst>
                    <a:ext uri="{A12FA001-AC4F-418D-AE19-62706E023703}">
                      <ahyp:hlinkClr xmlns:ahyp="http://schemas.microsoft.com/office/drawing/2018/hyperlinkcolor" xmlns="" val="tx"/>
                    </a:ext>
                  </a:extLst>
                </a:hlinkClick>
              </a:rPr>
              <a:t>https://www.bimec-bg.eu/projects/project-igtrain</a:t>
            </a:r>
            <a:r>
              <a:rPr lang="fr" sz="900" dirty="0">
                <a:solidFill>
                  <a:schemeClr val="dk1"/>
                </a:solidFill>
              </a:rPr>
              <a:t> </a:t>
            </a:r>
            <a:endParaRPr sz="900" dirty="0">
              <a:solidFill>
                <a:schemeClr val="dk1"/>
              </a:solidFill>
            </a:endParaRPr>
          </a:p>
          <a:p>
            <a:pPr marL="457200" lvl="0" indent="-285750" algn="l" rtl="0">
              <a:lnSpc>
                <a:spcPct val="150000"/>
              </a:lnSpc>
              <a:spcBef>
                <a:spcPts val="0"/>
              </a:spcBef>
              <a:spcAft>
                <a:spcPts val="0"/>
              </a:spcAft>
              <a:buClr>
                <a:schemeClr val="dk1"/>
              </a:buClr>
              <a:buSzPts val="900"/>
              <a:buChar char="●"/>
            </a:pPr>
            <a:r>
              <a:rPr lang="fr" sz="900" u="sng" dirty="0">
                <a:solidFill>
                  <a:schemeClr val="hlink"/>
                </a:solidFill>
                <a:hlinkClick r:id="rId8"/>
              </a:rPr>
              <a:t>Pleven</a:t>
            </a:r>
            <a:r>
              <a:rPr lang="fr" sz="900" dirty="0">
                <a:solidFill>
                  <a:schemeClr val="dk1"/>
                </a:solidFill>
              </a:rPr>
              <a:t> Open, 2022. </a:t>
            </a:r>
            <a:endParaRPr sz="900" dirty="0">
              <a:solidFill>
                <a:schemeClr val="dk1"/>
              </a:solidFill>
            </a:endParaRPr>
          </a:p>
          <a:p>
            <a:pPr marL="457200" lvl="0" indent="-285750" algn="l" rtl="0">
              <a:lnSpc>
                <a:spcPct val="150000"/>
              </a:lnSpc>
              <a:spcBef>
                <a:spcPts val="0"/>
              </a:spcBef>
              <a:spcAft>
                <a:spcPts val="0"/>
              </a:spcAft>
              <a:buClr>
                <a:schemeClr val="dk1"/>
              </a:buClr>
              <a:buSzPts val="900"/>
              <a:buChar char="●"/>
            </a:pPr>
            <a:r>
              <a:rPr lang="fr" sz="900" dirty="0">
                <a:solidFill>
                  <a:schemeClr val="dk1"/>
                </a:solidFill>
              </a:rPr>
              <a:t>Pencheva, Miglena (2016): </a:t>
            </a:r>
            <a:r>
              <a:rPr lang="fr" sz="900" u="sng" dirty="0">
                <a:solidFill>
                  <a:schemeClr val="hlink"/>
                </a:solidFill>
                <a:hlinkClick r:id="rId9"/>
              </a:rPr>
              <a:t>Generation differences and their implication on learning process.</a:t>
            </a:r>
            <a:r>
              <a:rPr lang="fr" sz="900" dirty="0">
                <a:solidFill>
                  <a:schemeClr val="dk1"/>
                </a:solidFill>
              </a:rPr>
              <a:t> </a:t>
            </a:r>
            <a:endParaRPr sz="900" dirty="0">
              <a:solidFill>
                <a:schemeClr val="dk1"/>
              </a:solidFill>
            </a:endParaRPr>
          </a:p>
          <a:p>
            <a:pPr marL="457200" lvl="0" indent="-285750" algn="l" rtl="0">
              <a:lnSpc>
                <a:spcPct val="140000"/>
              </a:lnSpc>
              <a:spcBef>
                <a:spcPts val="0"/>
              </a:spcBef>
              <a:spcAft>
                <a:spcPts val="0"/>
              </a:spcAft>
              <a:buClr>
                <a:schemeClr val="dk1"/>
              </a:buClr>
              <a:buSzPts val="900"/>
              <a:buChar char="●"/>
            </a:pPr>
            <a:r>
              <a:rPr lang="fr" sz="900" dirty="0">
                <a:solidFill>
                  <a:schemeClr val="dk1"/>
                </a:solidFill>
                <a:highlight>
                  <a:schemeClr val="lt1"/>
                </a:highlight>
              </a:rPr>
              <a:t>ATD, Association for Talent Development, 2021 - How should I deliver training to a group of multigenerational learners</a:t>
            </a:r>
            <a:endParaRPr sz="900" dirty="0">
              <a:solidFill>
                <a:schemeClr val="dk1"/>
              </a:solidFill>
              <a:highlight>
                <a:schemeClr val="lt1"/>
              </a:highlight>
            </a:endParaRPr>
          </a:p>
          <a:p>
            <a:pPr marL="457200" marR="101600" lvl="0" indent="-285750" algn="l" rtl="0">
              <a:lnSpc>
                <a:spcPct val="115000"/>
              </a:lnSpc>
              <a:spcBef>
                <a:spcPts val="0"/>
              </a:spcBef>
              <a:spcAft>
                <a:spcPts val="0"/>
              </a:spcAft>
              <a:buClr>
                <a:schemeClr val="dk1"/>
              </a:buClr>
              <a:buSzPts val="900"/>
              <a:buChar char="●"/>
            </a:pPr>
            <a:r>
              <a:rPr lang="fr" sz="900" dirty="0">
                <a:solidFill>
                  <a:schemeClr val="dk1"/>
                </a:solidFill>
                <a:highlight>
                  <a:schemeClr val="lt1"/>
                </a:highlight>
              </a:rPr>
              <a:t>MultiGenerational classrooms, Dr. Vickie S. Cook, Vice Chancellor for Online Professional &amp; Engaged Learning and Research Professor, University of Illinois Springfield‎ </a:t>
            </a:r>
            <a:endParaRPr sz="900" dirty="0">
              <a:solidFill>
                <a:schemeClr val="dk1"/>
              </a:solidFill>
              <a:highlight>
                <a:schemeClr val="lt1"/>
              </a:highlight>
            </a:endParaRPr>
          </a:p>
          <a:p>
            <a:pPr marL="457200" marR="101600" lvl="0" indent="-285750" algn="l" rtl="0">
              <a:lnSpc>
                <a:spcPct val="115000"/>
              </a:lnSpc>
              <a:spcBef>
                <a:spcPts val="0"/>
              </a:spcBef>
              <a:spcAft>
                <a:spcPts val="0"/>
              </a:spcAft>
              <a:buClr>
                <a:schemeClr val="dk1"/>
              </a:buClr>
              <a:buSzPts val="900"/>
              <a:buChar char="●"/>
            </a:pPr>
            <a:r>
              <a:rPr lang="fr" sz="900" dirty="0">
                <a:solidFill>
                  <a:schemeClr val="dk1"/>
                </a:solidFill>
                <a:highlight>
                  <a:schemeClr val="lt1"/>
                </a:highlight>
              </a:rPr>
              <a:t>Management intergénérationnel en 2021 : enjeu et bonnes pratiques, INside magazine</a:t>
            </a:r>
            <a:endParaRPr sz="900" dirty="0">
              <a:solidFill>
                <a:schemeClr val="dk1"/>
              </a:solidFill>
              <a:highlight>
                <a:schemeClr val="lt1"/>
              </a:highlight>
            </a:endParaRPr>
          </a:p>
          <a:p>
            <a:pPr marL="457200" lvl="0" indent="-285750" algn="l" rtl="0">
              <a:lnSpc>
                <a:spcPct val="140000"/>
              </a:lnSpc>
              <a:spcBef>
                <a:spcPts val="0"/>
              </a:spcBef>
              <a:spcAft>
                <a:spcPts val="0"/>
              </a:spcAft>
              <a:buClr>
                <a:schemeClr val="dk1"/>
              </a:buClr>
              <a:buSzPts val="900"/>
              <a:buChar char="●"/>
            </a:pPr>
            <a:r>
              <a:rPr lang="fr" sz="900" u="sng" dirty="0">
                <a:solidFill>
                  <a:schemeClr val="hlink"/>
                </a:solidFill>
                <a:highlight>
                  <a:schemeClr val="lt1"/>
                </a:highlight>
                <a:hlinkClick r:id="rId10"/>
              </a:rPr>
              <a:t>Framing the challenge: Education and the climate-environment emergency,</a:t>
            </a:r>
            <a:r>
              <a:rPr lang="fr" sz="900" dirty="0">
                <a:solidFill>
                  <a:schemeClr val="dk1"/>
                </a:solidFill>
                <a:highlight>
                  <a:schemeClr val="lt1"/>
                </a:highlight>
              </a:rPr>
              <a:t> Colin Bangay, Foreign Commonwealth and Development Office, 2022 </a:t>
            </a:r>
            <a:endParaRPr sz="900" dirty="0">
              <a:solidFill>
                <a:schemeClr val="dk1"/>
              </a:solidFill>
              <a:highlight>
                <a:schemeClr val="lt1"/>
              </a:highlight>
            </a:endParaRPr>
          </a:p>
          <a:p>
            <a:pPr marL="457200" lvl="0" indent="-285750" algn="l" rtl="0">
              <a:lnSpc>
                <a:spcPct val="140000"/>
              </a:lnSpc>
              <a:spcBef>
                <a:spcPts val="0"/>
              </a:spcBef>
              <a:spcAft>
                <a:spcPts val="0"/>
              </a:spcAft>
              <a:buClr>
                <a:schemeClr val="dk1"/>
              </a:buClr>
              <a:buSzPts val="900"/>
              <a:buChar char="●"/>
            </a:pPr>
            <a:r>
              <a:rPr lang="fr" sz="900" dirty="0">
                <a:solidFill>
                  <a:schemeClr val="dk1"/>
                </a:solidFill>
              </a:rPr>
              <a:t>Arpad, T. </a:t>
            </a:r>
            <a:r>
              <a:rPr lang="fr" sz="900" u="sng" dirty="0">
                <a:solidFill>
                  <a:schemeClr val="dk1"/>
                </a:solidFill>
                <a:hlinkClick r:id="rId11">
                  <a:extLst>
                    <a:ext uri="{A12FA001-AC4F-418D-AE19-62706E023703}">
                      <ahyp:hlinkClr xmlns:ahyp="http://schemas.microsoft.com/office/drawing/2018/hyperlinkcolor" xmlns="" val="tx"/>
                    </a:ext>
                  </a:extLst>
                </a:hlinkClick>
              </a:rPr>
              <a:t>Research report regarding Romanian youth opinion on climate change education</a:t>
            </a:r>
            <a:r>
              <a:rPr lang="fr" sz="900" dirty="0">
                <a:solidFill>
                  <a:schemeClr val="dk1"/>
                </a:solidFill>
              </a:rPr>
              <a:t>. </a:t>
            </a:r>
            <a:endParaRPr sz="900" dirty="0">
              <a:solidFill>
                <a:schemeClr val="dk1"/>
              </a:solidFill>
            </a:endParaRPr>
          </a:p>
          <a:p>
            <a:pPr marL="457200" lvl="0" indent="-285750" algn="l" rtl="0">
              <a:lnSpc>
                <a:spcPct val="170000"/>
              </a:lnSpc>
              <a:spcBef>
                <a:spcPts val="0"/>
              </a:spcBef>
              <a:spcAft>
                <a:spcPts val="0"/>
              </a:spcAft>
              <a:buClr>
                <a:schemeClr val="dk1"/>
              </a:buClr>
              <a:buSzPts val="900"/>
              <a:buChar char="●"/>
            </a:pPr>
            <a:r>
              <a:rPr lang="fr" sz="900" dirty="0">
                <a:solidFill>
                  <a:schemeClr val="dk1"/>
                </a:solidFill>
                <a:uFill>
                  <a:noFill/>
                </a:uFill>
                <a:hlinkClick r:id="rId12">
                  <a:extLst>
                    <a:ext uri="{A12FA001-AC4F-418D-AE19-62706E023703}">
                      <ahyp:hlinkClr xmlns:ahyp="http://schemas.microsoft.com/office/drawing/2018/hyperlinkcolor" xmlns="" val="tx"/>
                    </a:ext>
                  </a:extLst>
                </a:hlinkClick>
              </a:rPr>
              <a:t>”MĂSURI DESTINATE CREȘTERII INCLUZIUNII SOCIALE A PERSOANELOR VÂRSTNICE”</a:t>
            </a:r>
            <a:endParaRPr sz="900" dirty="0">
              <a:solidFill>
                <a:schemeClr val="dk1"/>
              </a:solidFill>
            </a:endParaRPr>
          </a:p>
          <a:p>
            <a:pPr marL="457200" lvl="0" indent="-285750" algn="l" rtl="0">
              <a:lnSpc>
                <a:spcPct val="170000"/>
              </a:lnSpc>
              <a:spcBef>
                <a:spcPts val="0"/>
              </a:spcBef>
              <a:spcAft>
                <a:spcPts val="0"/>
              </a:spcAft>
              <a:buClr>
                <a:schemeClr val="dk1"/>
              </a:buClr>
              <a:buSzPts val="900"/>
              <a:buChar char="●"/>
            </a:pPr>
            <a:r>
              <a:rPr lang="fr" sz="900" u="sng" dirty="0">
                <a:solidFill>
                  <a:schemeClr val="hlink"/>
                </a:solidFill>
                <a:hlinkClick r:id="rId13"/>
              </a:rPr>
              <a:t>Is your school Generation alpha ready?</a:t>
            </a:r>
            <a:r>
              <a:rPr lang="fr" sz="900" dirty="0">
                <a:solidFill>
                  <a:schemeClr val="dk1"/>
                </a:solidFill>
              </a:rPr>
              <a:t>, BENQ, 2021 </a:t>
            </a:r>
            <a:endParaRPr sz="900" dirty="0">
              <a:solidFill>
                <a:schemeClr val="dk1"/>
              </a:solidFill>
            </a:endParaRPr>
          </a:p>
          <a:p>
            <a:pPr marL="457200" lvl="0" indent="-285750" algn="l" rtl="0">
              <a:lnSpc>
                <a:spcPct val="115000"/>
              </a:lnSpc>
              <a:spcBef>
                <a:spcPts val="0"/>
              </a:spcBef>
              <a:spcAft>
                <a:spcPts val="0"/>
              </a:spcAft>
              <a:buClr>
                <a:schemeClr val="dk1"/>
              </a:buClr>
              <a:buSzPts val="900"/>
              <a:buChar char="●"/>
            </a:pPr>
            <a:r>
              <a:rPr lang="fr" sz="900" dirty="0">
                <a:solidFill>
                  <a:srgbClr val="27292B"/>
                </a:solidFill>
                <a:highlight>
                  <a:schemeClr val="lt1"/>
                </a:highlight>
              </a:rPr>
              <a:t>Contemporary Education for Generation Z &amp; Alpha, Erasmus+ 2019-1-DE03-KA101-059048</a:t>
            </a:r>
            <a:endParaRPr sz="900" dirty="0">
              <a:solidFill>
                <a:srgbClr val="27292B"/>
              </a:solidFill>
              <a:highlight>
                <a:schemeClr val="lt1"/>
              </a:highlight>
            </a:endParaRPr>
          </a:p>
          <a:p>
            <a:pPr marL="457200" lvl="0" indent="-285750" algn="l" rtl="0">
              <a:lnSpc>
                <a:spcPct val="120000"/>
              </a:lnSpc>
              <a:spcBef>
                <a:spcPts val="0"/>
              </a:spcBef>
              <a:spcAft>
                <a:spcPts val="0"/>
              </a:spcAft>
              <a:buClr>
                <a:srgbClr val="27292B"/>
              </a:buClr>
              <a:buSzPts val="900"/>
              <a:buChar char="●"/>
            </a:pPr>
            <a:r>
              <a:rPr lang="fr" sz="900" u="sng" dirty="0">
                <a:solidFill>
                  <a:schemeClr val="accent5"/>
                </a:solidFill>
                <a:highlight>
                  <a:schemeClr val="lt1"/>
                </a:highlight>
                <a:hlinkClick r:id="rId14">
                  <a:extLst>
                    <a:ext uri="{A12FA001-AC4F-418D-AE19-62706E023703}">
                      <ahyp:hlinkClr xmlns:ahyp="http://schemas.microsoft.com/office/drawing/2018/hyperlinkcolor" xmlns="" val="tx"/>
                    </a:ext>
                  </a:extLst>
                </a:hlinkClick>
              </a:rPr>
              <a:t>WILL CLIMATE CHANGE AFFECT GENERATION ALPHA? ENVIRONMENTAL AWARENESS BY GENERATION</a:t>
            </a:r>
            <a:r>
              <a:rPr lang="fr" sz="900" dirty="0">
                <a:solidFill>
                  <a:schemeClr val="dk1"/>
                </a:solidFill>
                <a:highlight>
                  <a:schemeClr val="lt1"/>
                </a:highlight>
              </a:rPr>
              <a:t>, 2022</a:t>
            </a:r>
            <a:endParaRPr sz="900" dirty="0">
              <a:solidFill>
                <a:schemeClr val="dk1"/>
              </a:solidFill>
              <a:highlight>
                <a:schemeClr val="lt1"/>
              </a:highlight>
            </a:endParaRPr>
          </a:p>
          <a:p>
            <a:pPr marL="457200" lvl="0" indent="-285750" algn="l" rtl="0">
              <a:lnSpc>
                <a:spcPct val="115000"/>
              </a:lnSpc>
              <a:spcBef>
                <a:spcPts val="0"/>
              </a:spcBef>
              <a:spcAft>
                <a:spcPts val="0"/>
              </a:spcAft>
              <a:buClr>
                <a:schemeClr val="dk1"/>
              </a:buClr>
              <a:buSzPts val="900"/>
              <a:buChar char="●"/>
            </a:pPr>
            <a:r>
              <a:rPr lang="fr" sz="900" dirty="0">
                <a:solidFill>
                  <a:srgbClr val="263238"/>
                </a:solidFill>
                <a:highlight>
                  <a:schemeClr val="lt1"/>
                </a:highlight>
              </a:rPr>
              <a:t>Ballew, M. T., et al. (2020). Young adults, across party lines, are more willing to take climate action? New Haven, CT: Yale University and George Mason University.</a:t>
            </a:r>
            <a:endParaRPr sz="900" dirty="0">
              <a:solidFill>
                <a:schemeClr val="dk1"/>
              </a:solidFill>
              <a:highlight>
                <a:schemeClr val="lt1"/>
              </a:highlight>
            </a:endParaRPr>
          </a:p>
          <a:p>
            <a:pPr marL="457200" lvl="0" indent="-285750" algn="l" rtl="0">
              <a:lnSpc>
                <a:spcPct val="115000"/>
              </a:lnSpc>
              <a:spcBef>
                <a:spcPts val="0"/>
              </a:spcBef>
              <a:spcAft>
                <a:spcPts val="0"/>
              </a:spcAft>
              <a:buClr>
                <a:srgbClr val="27292B"/>
              </a:buClr>
              <a:buSzPts val="900"/>
              <a:buChar char="●"/>
            </a:pPr>
            <a:r>
              <a:rPr lang="fr" sz="900" dirty="0">
                <a:solidFill>
                  <a:srgbClr val="263238"/>
                </a:solidFill>
                <a:highlight>
                  <a:schemeClr val="lt1"/>
                </a:highlight>
              </a:rPr>
              <a:t>Pew Research Center (2021). </a:t>
            </a:r>
            <a:r>
              <a:rPr lang="fr" sz="900" u="sng" dirty="0">
                <a:solidFill>
                  <a:schemeClr val="accent5"/>
                </a:solidFill>
                <a:highlight>
                  <a:schemeClr val="lt1"/>
                </a:highlight>
                <a:hlinkClick r:id="rId15">
                  <a:extLst>
                    <a:ext uri="{A12FA001-AC4F-418D-AE19-62706E023703}">
                      <ahyp:hlinkClr xmlns:ahyp="http://schemas.microsoft.com/office/drawing/2018/hyperlinkcolor" xmlns="" val="tx"/>
                    </a:ext>
                  </a:extLst>
                </a:hlinkClick>
              </a:rPr>
              <a:t>Gen Z, Millennials Stand Out for Climate Change Activism, Social Media Engagement With Issue. </a:t>
            </a:r>
            <a:endParaRPr sz="900" dirty="0">
              <a:solidFill>
                <a:schemeClr val="dk1"/>
              </a:solidFill>
            </a:endParaRPr>
          </a:p>
          <a:p>
            <a:pPr marL="457200" lvl="0" indent="-285750" algn="l" rtl="0">
              <a:lnSpc>
                <a:spcPct val="115000"/>
              </a:lnSpc>
              <a:spcBef>
                <a:spcPts val="0"/>
              </a:spcBef>
              <a:spcAft>
                <a:spcPts val="0"/>
              </a:spcAft>
              <a:buClr>
                <a:schemeClr val="dk1"/>
              </a:buClr>
              <a:buSzPts val="900"/>
              <a:buChar char="●"/>
            </a:pPr>
            <a:r>
              <a:rPr lang="fr" sz="900" dirty="0">
                <a:solidFill>
                  <a:schemeClr val="dk1"/>
                </a:solidFill>
              </a:rPr>
              <a:t>Le Monde, </a:t>
            </a:r>
            <a:r>
              <a:rPr lang="fr" sz="900" dirty="0">
                <a:solidFill>
                  <a:srgbClr val="222222"/>
                </a:solidFill>
              </a:rPr>
              <a:t>Dérèglement climatique, rapport au travail ou à la sexualité : un nouveau conflit de générations flotte dans l’air du temps, Nicolas Truong, 2023</a:t>
            </a:r>
            <a:endParaRPr sz="900" dirty="0">
              <a:solidFill>
                <a:schemeClr val="dk1"/>
              </a:solidFill>
            </a:endParaRPr>
          </a:p>
          <a:p>
            <a:pPr marL="0" lvl="0" indent="0" algn="just" rtl="0">
              <a:lnSpc>
                <a:spcPct val="115000"/>
              </a:lnSpc>
              <a:spcBef>
                <a:spcPts val="0"/>
              </a:spcBef>
              <a:spcAft>
                <a:spcPts val="0"/>
              </a:spcAft>
              <a:buClr>
                <a:schemeClr val="dk1"/>
              </a:buClr>
              <a:buFont typeface="Arial"/>
              <a:buNone/>
            </a:pPr>
            <a:endParaRPr sz="900" dirty="0">
              <a:solidFill>
                <a:schemeClr val="dk1"/>
              </a:solidFill>
            </a:endParaRPr>
          </a:p>
          <a:p>
            <a:pPr marL="0" lvl="0" indent="0" algn="l" rtl="0">
              <a:spcBef>
                <a:spcPts val="0"/>
              </a:spcBef>
              <a:spcAft>
                <a:spcPts val="0"/>
              </a:spcAft>
              <a:buNone/>
            </a:pPr>
            <a:endParaRPr sz="900" dirty="0"/>
          </a:p>
        </p:txBody>
      </p:sp>
      <p:sp>
        <p:nvSpPr>
          <p:cNvPr id="233" name="Google Shape;23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7"/>
        <p:cNvGrpSpPr/>
        <p:nvPr/>
      </p:nvGrpSpPr>
      <p:grpSpPr>
        <a:xfrm>
          <a:off x="0" y="0"/>
          <a:ext cx="0" cy="0"/>
          <a:chOff x="0" y="0"/>
          <a:chExt cx="0" cy="0"/>
        </a:xfrm>
      </p:grpSpPr>
      <p:sp>
        <p:nvSpPr>
          <p:cNvPr id="238" name="Google Shape;23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25</a:t>
            </a:fld>
            <a:endParaRPr/>
          </a:p>
        </p:txBody>
      </p:sp>
      <p:pic>
        <p:nvPicPr>
          <p:cNvPr id="239" name="Google Shape;239;p37"/>
          <p:cNvPicPr preferRelativeResize="0"/>
          <p:nvPr/>
        </p:nvPicPr>
        <p:blipFill>
          <a:blip r:embed="rId3">
            <a:alphaModFix/>
          </a:blip>
          <a:stretch>
            <a:fillRect/>
          </a:stretch>
        </p:blipFill>
        <p:spPr>
          <a:xfrm>
            <a:off x="675875" y="0"/>
            <a:ext cx="7683359" cy="5143498"/>
          </a:xfrm>
          <a:prstGeom prst="rect">
            <a:avLst/>
          </a:prstGeom>
          <a:noFill/>
          <a:ln>
            <a:noFill/>
          </a:ln>
        </p:spPr>
      </p:pic>
      <p:sp>
        <p:nvSpPr>
          <p:cNvPr id="240" name="Google Shape;240;p37"/>
          <p:cNvSpPr txBox="1"/>
          <p:nvPr/>
        </p:nvSpPr>
        <p:spPr>
          <a:xfrm>
            <a:off x="1059800" y="430050"/>
            <a:ext cx="1876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GR" b="1" dirty="0">
                <a:solidFill>
                  <a:srgbClr val="FFFFFF"/>
                </a:solidFill>
              </a:rPr>
              <a:t>ΕΠΙΚΟΙΝΩΝΙΑ</a:t>
            </a:r>
            <a:endParaRPr b="1" dirty="0">
              <a:solidFill>
                <a:srgbClr val="FFFFFF"/>
              </a:solidFill>
            </a:endParaRPr>
          </a:p>
        </p:txBody>
      </p:sp>
      <p:sp>
        <p:nvSpPr>
          <p:cNvPr id="241" name="Google Shape;241;p37"/>
          <p:cNvSpPr txBox="1"/>
          <p:nvPr/>
        </p:nvSpPr>
        <p:spPr>
          <a:xfrm>
            <a:off x="739700" y="309650"/>
            <a:ext cx="548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4000" b="1">
                <a:solidFill>
                  <a:srgbClr val="FFFFFF"/>
                </a:solidFill>
                <a:latin typeface="Courier New"/>
                <a:ea typeface="Courier New"/>
                <a:cs typeface="Courier New"/>
                <a:sym typeface="Courier New"/>
              </a:rPr>
              <a:t>7</a:t>
            </a:r>
            <a:endParaRPr sz="4000" b="1">
              <a:solidFill>
                <a:srgbClr val="FFFFFF"/>
              </a:solidFill>
              <a:latin typeface="Courier New"/>
              <a:ea typeface="Courier New"/>
              <a:cs typeface="Courier New"/>
              <a:sym typeface="Courier Ne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26</a:t>
            </a:fld>
            <a:endParaRPr/>
          </a:p>
        </p:txBody>
      </p:sp>
      <p:pic>
        <p:nvPicPr>
          <p:cNvPr id="247" name="Google Shape;247;p38"/>
          <p:cNvPicPr preferRelativeResize="0"/>
          <p:nvPr/>
        </p:nvPicPr>
        <p:blipFill>
          <a:blip r:embed="rId3">
            <a:alphaModFix/>
          </a:blip>
          <a:stretch>
            <a:fillRect/>
          </a:stretch>
        </p:blipFill>
        <p:spPr>
          <a:xfrm>
            <a:off x="4035317" y="2295438"/>
            <a:ext cx="1073372" cy="453200"/>
          </a:xfrm>
          <a:prstGeom prst="rect">
            <a:avLst/>
          </a:prstGeom>
          <a:noFill/>
          <a:ln>
            <a:noFill/>
          </a:ln>
        </p:spPr>
      </p:pic>
      <p:pic>
        <p:nvPicPr>
          <p:cNvPr id="248" name="Google Shape;248;p38"/>
          <p:cNvPicPr preferRelativeResize="0"/>
          <p:nvPr/>
        </p:nvPicPr>
        <p:blipFill>
          <a:blip r:embed="rId4">
            <a:alphaModFix/>
          </a:blip>
          <a:stretch>
            <a:fillRect/>
          </a:stretch>
        </p:blipFill>
        <p:spPr>
          <a:xfrm>
            <a:off x="1544937" y="3079325"/>
            <a:ext cx="891326" cy="410420"/>
          </a:xfrm>
          <a:prstGeom prst="rect">
            <a:avLst/>
          </a:prstGeom>
          <a:noFill/>
          <a:ln>
            <a:noFill/>
          </a:ln>
        </p:spPr>
      </p:pic>
      <p:pic>
        <p:nvPicPr>
          <p:cNvPr id="249" name="Google Shape;249;p38"/>
          <p:cNvPicPr preferRelativeResize="0"/>
          <p:nvPr/>
        </p:nvPicPr>
        <p:blipFill>
          <a:blip r:embed="rId5">
            <a:alphaModFix/>
          </a:blip>
          <a:stretch>
            <a:fillRect/>
          </a:stretch>
        </p:blipFill>
        <p:spPr>
          <a:xfrm>
            <a:off x="1643843" y="2276873"/>
            <a:ext cx="693519" cy="490325"/>
          </a:xfrm>
          <a:prstGeom prst="rect">
            <a:avLst/>
          </a:prstGeom>
          <a:noFill/>
          <a:ln>
            <a:noFill/>
          </a:ln>
        </p:spPr>
      </p:pic>
      <p:pic>
        <p:nvPicPr>
          <p:cNvPr id="250" name="Google Shape;250;p38"/>
          <p:cNvPicPr preferRelativeResize="0"/>
          <p:nvPr/>
        </p:nvPicPr>
        <p:blipFill>
          <a:blip r:embed="rId6">
            <a:alphaModFix/>
          </a:blip>
          <a:stretch>
            <a:fillRect/>
          </a:stretch>
        </p:blipFill>
        <p:spPr>
          <a:xfrm>
            <a:off x="6806675" y="2276875"/>
            <a:ext cx="548701" cy="490325"/>
          </a:xfrm>
          <a:prstGeom prst="rect">
            <a:avLst/>
          </a:prstGeom>
          <a:noFill/>
          <a:ln>
            <a:noFill/>
          </a:ln>
        </p:spPr>
      </p:pic>
      <p:pic>
        <p:nvPicPr>
          <p:cNvPr id="251" name="Google Shape;251;p38"/>
          <p:cNvPicPr preferRelativeResize="0"/>
          <p:nvPr/>
        </p:nvPicPr>
        <p:blipFill rotWithShape="1">
          <a:blip r:embed="rId7">
            <a:alphaModFix/>
          </a:blip>
          <a:srcRect t="22085" b="27073"/>
          <a:stretch/>
        </p:blipFill>
        <p:spPr>
          <a:xfrm>
            <a:off x="6635365" y="3057927"/>
            <a:ext cx="891325" cy="453202"/>
          </a:xfrm>
          <a:prstGeom prst="rect">
            <a:avLst/>
          </a:prstGeom>
          <a:noFill/>
          <a:ln>
            <a:noFill/>
          </a:ln>
        </p:spPr>
      </p:pic>
      <p:pic>
        <p:nvPicPr>
          <p:cNvPr id="252" name="Google Shape;252;p38"/>
          <p:cNvPicPr preferRelativeResize="0"/>
          <p:nvPr/>
        </p:nvPicPr>
        <p:blipFill>
          <a:blip r:embed="rId8">
            <a:alphaModFix/>
          </a:blip>
          <a:stretch>
            <a:fillRect/>
          </a:stretch>
        </p:blipFill>
        <p:spPr>
          <a:xfrm>
            <a:off x="4297663" y="3003513"/>
            <a:ext cx="548699" cy="562031"/>
          </a:xfrm>
          <a:prstGeom prst="rect">
            <a:avLst/>
          </a:prstGeom>
          <a:noFill/>
          <a:ln>
            <a:noFill/>
          </a:ln>
        </p:spPr>
      </p:pic>
      <p:sp>
        <p:nvSpPr>
          <p:cNvPr id="253" name="Google Shape;253;p38"/>
          <p:cNvSpPr txBox="1"/>
          <p:nvPr/>
        </p:nvSpPr>
        <p:spPr>
          <a:xfrm>
            <a:off x="1544925" y="1085050"/>
            <a:ext cx="5981700" cy="69246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l-GR" sz="1100" dirty="0"/>
              <a:t>Η κοινοπραξία </a:t>
            </a:r>
            <a:r>
              <a:rPr lang="el-GR" sz="1100" dirty="0" err="1"/>
              <a:t>Green</a:t>
            </a:r>
            <a:r>
              <a:rPr lang="el-GR" sz="1100" dirty="0"/>
              <a:t> </a:t>
            </a:r>
            <a:r>
              <a:rPr lang="el-GR" sz="1100" dirty="0" err="1"/>
              <a:t>Generations</a:t>
            </a:r>
            <a:r>
              <a:rPr lang="el-GR" sz="1100" dirty="0"/>
              <a:t> σας προσκαλεί να ακολουθήσετε την εξέλιξη του έργου στην </a:t>
            </a:r>
            <a:r>
              <a:rPr lang="el-GR" sz="1100" dirty="0">
                <a:hlinkClick r:id="rId9"/>
              </a:rPr>
              <a:t>ιστοσελίδα</a:t>
            </a:r>
            <a:r>
              <a:rPr lang="el-GR" sz="1100" dirty="0"/>
              <a:t> μας </a:t>
            </a:r>
            <a:r>
              <a:rPr lang="el-GR" sz="1100" dirty="0" err="1"/>
              <a:t>κσι</a:t>
            </a:r>
            <a:r>
              <a:rPr lang="el-GR" sz="1100" dirty="0"/>
              <a:t> στις σελίδες μας στα μέσα κοινωνικής δικτύωσης (</a:t>
            </a:r>
            <a:r>
              <a:rPr lang="el-GR" sz="1100" dirty="0">
                <a:hlinkClick r:id="rId10"/>
              </a:rPr>
              <a:t>LinkedIn</a:t>
            </a:r>
            <a:r>
              <a:rPr lang="el-GR" sz="1100" dirty="0"/>
              <a:t>, </a:t>
            </a:r>
            <a:r>
              <a:rPr lang="el-GR" sz="1100" dirty="0">
                <a:hlinkClick r:id="rId11"/>
              </a:rPr>
              <a:t>Facebook</a:t>
            </a:r>
            <a:r>
              <a:rPr lang="el-GR" sz="1100" dirty="0"/>
              <a:t> και </a:t>
            </a:r>
            <a:r>
              <a:rPr lang="el-GR" sz="1100" dirty="0" err="1"/>
              <a:t>Instagram</a:t>
            </a:r>
            <a:r>
              <a:rPr lang="el-GR" sz="1100" dirty="0"/>
              <a:t>).</a:t>
            </a:r>
            <a:endParaRPr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5"/>
          <p:cNvPicPr preferRelativeResize="0"/>
          <p:nvPr/>
        </p:nvPicPr>
        <p:blipFill>
          <a:blip r:embed="rId3">
            <a:alphaModFix amt="15000"/>
          </a:blip>
          <a:stretch>
            <a:fillRect/>
          </a:stretch>
        </p:blipFill>
        <p:spPr>
          <a:xfrm rot="3857151">
            <a:off x="4163950" y="142025"/>
            <a:ext cx="6144775" cy="4472475"/>
          </a:xfrm>
          <a:prstGeom prst="rect">
            <a:avLst/>
          </a:prstGeom>
          <a:noFill/>
          <a:ln>
            <a:noFill/>
          </a:ln>
        </p:spPr>
      </p:pic>
      <p:sp>
        <p:nvSpPr>
          <p:cNvPr id="79" name="Google Shape;79;p15"/>
          <p:cNvSpPr txBox="1"/>
          <p:nvPr/>
        </p:nvSpPr>
        <p:spPr>
          <a:xfrm>
            <a:off x="679050" y="577925"/>
            <a:ext cx="8322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1200" dirty="0"/>
              <a:t>ΠΕΡΙΛΗΨΗ</a:t>
            </a:r>
            <a:endParaRPr sz="1200" dirty="0"/>
          </a:p>
        </p:txBody>
      </p:sp>
      <p:sp>
        <p:nvSpPr>
          <p:cNvPr id="80" name="Google Shape;80;p15"/>
          <p:cNvSpPr txBox="1"/>
          <p:nvPr/>
        </p:nvSpPr>
        <p:spPr>
          <a:xfrm>
            <a:off x="1275538" y="1697240"/>
            <a:ext cx="6906000" cy="2215961"/>
          </a:xfrm>
          <a:prstGeom prst="rect">
            <a:avLst/>
          </a:prstGeom>
          <a:noFill/>
          <a:ln>
            <a:noFill/>
          </a:ln>
        </p:spPr>
        <p:txBody>
          <a:bodyPr spcFirstLastPara="1" wrap="square" lIns="91425" tIns="91425" rIns="91425" bIns="91425" anchor="t" anchorCtr="0">
            <a:spAutoFit/>
          </a:bodyPr>
          <a:lstStyle/>
          <a:p>
            <a:pPr marL="457200" lvl="0" indent="-298450" algn="l" rtl="0">
              <a:lnSpc>
                <a:spcPct val="200000"/>
              </a:lnSpc>
              <a:spcBef>
                <a:spcPts val="0"/>
              </a:spcBef>
              <a:spcAft>
                <a:spcPts val="0"/>
              </a:spcAft>
              <a:buSzPts val="1100"/>
              <a:buAutoNum type="arabicPeriod"/>
            </a:pPr>
            <a:r>
              <a:rPr lang="el-GR" sz="1100" dirty="0">
                <a:solidFill>
                  <a:schemeClr val="dk1"/>
                </a:solidFill>
              </a:rPr>
              <a:t>Εκπαίδευση για την αλλαγή του κλίματος – Γενικό πλαίσιο</a:t>
            </a:r>
          </a:p>
          <a:p>
            <a:pPr marL="457200" lvl="0" indent="-298450" algn="l" rtl="0">
              <a:lnSpc>
                <a:spcPct val="200000"/>
              </a:lnSpc>
              <a:spcBef>
                <a:spcPts val="0"/>
              </a:spcBef>
              <a:spcAft>
                <a:spcPts val="0"/>
              </a:spcAft>
              <a:buSzPts val="1100"/>
              <a:buAutoNum type="arabicPeriod"/>
            </a:pPr>
            <a:r>
              <a:rPr lang="el-GR" sz="1100" dirty="0"/>
              <a:t>Διαγενεακή μάθηση – Γενικό πλαίσιο</a:t>
            </a:r>
            <a:endParaRPr sz="1100" dirty="0"/>
          </a:p>
          <a:p>
            <a:pPr marL="457200" lvl="0" indent="-298450" algn="l" rtl="0">
              <a:lnSpc>
                <a:spcPct val="200000"/>
              </a:lnSpc>
              <a:spcBef>
                <a:spcPts val="0"/>
              </a:spcBef>
              <a:spcAft>
                <a:spcPts val="0"/>
              </a:spcAft>
              <a:buSzPts val="1100"/>
              <a:buAutoNum type="arabicPeriod"/>
            </a:pPr>
            <a:r>
              <a:rPr lang="el-GR" sz="1100" dirty="0"/>
              <a:t>Ομάδες-στόχου </a:t>
            </a:r>
            <a:r>
              <a:rPr lang="fr" sz="1100" dirty="0"/>
              <a:t>Green Generations</a:t>
            </a:r>
            <a:r>
              <a:rPr lang="el-GR" sz="1100" dirty="0"/>
              <a:t> – Προφίλ </a:t>
            </a:r>
          </a:p>
          <a:p>
            <a:pPr marL="457200" lvl="0" indent="-298450" algn="l" rtl="0">
              <a:lnSpc>
                <a:spcPct val="200000"/>
              </a:lnSpc>
              <a:spcBef>
                <a:spcPts val="0"/>
              </a:spcBef>
              <a:spcAft>
                <a:spcPts val="0"/>
              </a:spcAft>
              <a:buSzPts val="1100"/>
              <a:buAutoNum type="arabicPeriod"/>
            </a:pPr>
            <a:r>
              <a:rPr lang="el-GR" sz="1100" dirty="0"/>
              <a:t>Ευρωπαίοι εκπαιδευτικοί – τρέχουσες πρακτικές και ανάγκες</a:t>
            </a:r>
            <a:endParaRPr sz="1100" dirty="0"/>
          </a:p>
          <a:p>
            <a:pPr marL="457200" lvl="0" indent="-298450" algn="l" rtl="0">
              <a:lnSpc>
                <a:spcPct val="200000"/>
              </a:lnSpc>
              <a:spcBef>
                <a:spcPts val="0"/>
              </a:spcBef>
              <a:spcAft>
                <a:spcPts val="0"/>
              </a:spcAft>
              <a:buSzPts val="1100"/>
              <a:buAutoNum type="arabicPeriod"/>
            </a:pPr>
            <a:r>
              <a:rPr lang="el-GR" sz="1100" dirty="0"/>
              <a:t>Πηγές και παραπομπές</a:t>
            </a:r>
            <a:endParaRPr sz="1100" dirty="0"/>
          </a:p>
          <a:p>
            <a:pPr marL="457200" lvl="0" indent="-298450" algn="l" rtl="0">
              <a:lnSpc>
                <a:spcPct val="200000"/>
              </a:lnSpc>
              <a:spcBef>
                <a:spcPts val="0"/>
              </a:spcBef>
              <a:spcAft>
                <a:spcPts val="0"/>
              </a:spcAft>
              <a:buSzPts val="1100"/>
              <a:buAutoNum type="arabicPeriod"/>
            </a:pPr>
            <a:r>
              <a:rPr lang="el-GR" sz="1100" dirty="0"/>
              <a:t>Επικοινωνία</a:t>
            </a:r>
            <a:r>
              <a:rPr lang="fr" sz="1100" dirty="0"/>
              <a:t> </a:t>
            </a:r>
            <a:endParaRPr sz="1100" dirty="0"/>
          </a:p>
        </p:txBody>
      </p:sp>
      <p:sp>
        <p:nvSpPr>
          <p:cNvPr id="81" name="Google Shape;8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4</a:t>
            </a:fld>
            <a:endParaRPr/>
          </a:p>
        </p:txBody>
      </p:sp>
      <p:pic>
        <p:nvPicPr>
          <p:cNvPr id="87" name="Google Shape;87;p16"/>
          <p:cNvPicPr preferRelativeResize="0"/>
          <p:nvPr/>
        </p:nvPicPr>
        <p:blipFill>
          <a:blip r:embed="rId3">
            <a:alphaModFix/>
          </a:blip>
          <a:stretch>
            <a:fillRect/>
          </a:stretch>
        </p:blipFill>
        <p:spPr>
          <a:xfrm>
            <a:off x="713425" y="0"/>
            <a:ext cx="7717146" cy="5143501"/>
          </a:xfrm>
          <a:prstGeom prst="rect">
            <a:avLst/>
          </a:prstGeom>
          <a:noFill/>
          <a:ln>
            <a:noFill/>
          </a:ln>
        </p:spPr>
      </p:pic>
      <p:sp>
        <p:nvSpPr>
          <p:cNvPr id="88" name="Google Shape;88;p16"/>
          <p:cNvSpPr txBox="1"/>
          <p:nvPr/>
        </p:nvSpPr>
        <p:spPr>
          <a:xfrm>
            <a:off x="5772450" y="3104150"/>
            <a:ext cx="24426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dirty="0">
                <a:solidFill>
                  <a:schemeClr val="lt1"/>
                </a:solidFill>
              </a:rPr>
              <a:t> </a:t>
            </a:r>
            <a:r>
              <a:rPr lang="el-GR" b="1" dirty="0">
                <a:solidFill>
                  <a:schemeClr val="lt1"/>
                </a:solidFill>
              </a:rPr>
              <a:t>ΕΚΠΑΙΔΕΥΣΗ ΓΙΑ ΤΗΝ ΚΛΙΜΑΤΙΚΗ ΑΛΛΑΓΗ</a:t>
            </a:r>
            <a:endParaRPr b="1" dirty="0">
              <a:solidFill>
                <a:schemeClr val="lt1"/>
              </a:solidFill>
            </a:endParaRPr>
          </a:p>
          <a:p>
            <a:pPr marL="0" lvl="0" indent="0" algn="ctr" rtl="0">
              <a:spcBef>
                <a:spcPts val="0"/>
              </a:spcBef>
              <a:spcAft>
                <a:spcPts val="0"/>
              </a:spcAft>
              <a:buNone/>
            </a:pPr>
            <a:r>
              <a:rPr lang="fr" b="1" dirty="0">
                <a:solidFill>
                  <a:schemeClr val="lt1"/>
                </a:solidFill>
              </a:rPr>
              <a:t>-</a:t>
            </a:r>
            <a:endParaRPr b="1" dirty="0">
              <a:solidFill>
                <a:schemeClr val="lt1"/>
              </a:solidFill>
            </a:endParaRPr>
          </a:p>
          <a:p>
            <a:pPr marL="0" lvl="0" indent="0" algn="ctr" rtl="0">
              <a:spcBef>
                <a:spcPts val="0"/>
              </a:spcBef>
              <a:spcAft>
                <a:spcPts val="0"/>
              </a:spcAft>
              <a:buNone/>
            </a:pPr>
            <a:r>
              <a:rPr lang="el-GR" b="1" dirty="0">
                <a:solidFill>
                  <a:schemeClr val="lt1"/>
                </a:solidFill>
              </a:rPr>
              <a:t>ΓΕΝΙΚΟ ΠΛΑΙΣΙΟ</a:t>
            </a:r>
            <a:endParaRPr b="1" dirty="0">
              <a:solidFill>
                <a:schemeClr val="lt1"/>
              </a:solidFill>
            </a:endParaRPr>
          </a:p>
        </p:txBody>
      </p:sp>
      <p:sp>
        <p:nvSpPr>
          <p:cNvPr id="89" name="Google Shape;89;p16"/>
          <p:cNvSpPr txBox="1"/>
          <p:nvPr/>
        </p:nvSpPr>
        <p:spPr>
          <a:xfrm>
            <a:off x="6719400" y="2303750"/>
            <a:ext cx="548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4000" b="1">
                <a:solidFill>
                  <a:schemeClr val="lt1"/>
                </a:solidFill>
                <a:latin typeface="Courier New"/>
                <a:ea typeface="Courier New"/>
                <a:cs typeface="Courier New"/>
                <a:sym typeface="Courier New"/>
              </a:rPr>
              <a:t>1</a:t>
            </a:r>
            <a:endParaRPr sz="4000" b="1">
              <a:solidFill>
                <a:schemeClr val="lt1"/>
              </a:solidFill>
              <a:latin typeface="Courier New"/>
              <a:ea typeface="Courier New"/>
              <a:cs typeface="Courier New"/>
              <a:sym typeface="Courier New"/>
            </a:endParaRPr>
          </a:p>
        </p:txBody>
      </p:sp>
      <p:sp>
        <p:nvSpPr>
          <p:cNvPr id="90" name="Google Shape;90;p16"/>
          <p:cNvSpPr txBox="1"/>
          <p:nvPr/>
        </p:nvSpPr>
        <p:spPr>
          <a:xfrm rot="-5400000">
            <a:off x="7987950" y="863550"/>
            <a:ext cx="20196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700">
                <a:solidFill>
                  <a:schemeClr val="dk2"/>
                </a:solidFill>
                <a:latin typeface="Helvetica Neue"/>
                <a:ea typeface="Helvetica Neue"/>
                <a:cs typeface="Helvetica Neue"/>
                <a:sym typeface="Helvetica Neue"/>
              </a:rPr>
              <a:t>Photo by Matt Palmer on </a:t>
            </a:r>
            <a:r>
              <a:rPr lang="fr" sz="700" u="sng">
                <a:solidFill>
                  <a:schemeClr val="dk2"/>
                </a:solidFill>
                <a:latin typeface="Helvetica Neue"/>
                <a:ea typeface="Helvetica Neue"/>
                <a:cs typeface="Helvetica Neue"/>
                <a:sym typeface="Helvetica Neue"/>
                <a:hlinkClick r:id="rId4">
                  <a:extLst>
                    <a:ext uri="{A12FA001-AC4F-418D-AE19-62706E023703}">
                      <ahyp:hlinkClr xmlns:ahyp="http://schemas.microsoft.com/office/drawing/2018/hyperlinkcolor" xmlns="" val="tx"/>
                    </a:ext>
                  </a:extLst>
                </a:hlinkClick>
              </a:rPr>
              <a:t>Unsplash</a:t>
            </a:r>
            <a:endParaRPr sz="7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5</a:t>
            </a:fld>
            <a:endParaRPr/>
          </a:p>
        </p:txBody>
      </p:sp>
      <p:sp>
        <p:nvSpPr>
          <p:cNvPr id="96" name="Google Shape;96;p17"/>
          <p:cNvSpPr txBox="1"/>
          <p:nvPr/>
        </p:nvSpPr>
        <p:spPr>
          <a:xfrm>
            <a:off x="421350" y="630080"/>
            <a:ext cx="8301300" cy="388334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endParaRPr sz="1100" b="1" dirty="0">
              <a:solidFill>
                <a:srgbClr val="3F3F3F"/>
              </a:solidFill>
            </a:endParaRPr>
          </a:p>
          <a:p>
            <a:pPr marL="0" lvl="0" indent="0" algn="just" rtl="0">
              <a:lnSpc>
                <a:spcPct val="115000"/>
              </a:lnSpc>
              <a:spcBef>
                <a:spcPts val="0"/>
              </a:spcBef>
              <a:spcAft>
                <a:spcPts val="0"/>
              </a:spcAft>
              <a:buNone/>
            </a:pPr>
            <a:r>
              <a:rPr lang="el-GR" sz="1100" dirty="0">
                <a:solidFill>
                  <a:schemeClr val="dk1"/>
                </a:solidFill>
              </a:rPr>
              <a:t>Στην Έρευνα για το Κλίμα του 2022 της Ευρωπαϊκής Τράπεζας Επενδύσεων, τα συμπεράσματα δείχνουν ότι σε όλες τις χώρες που συμμετέχουν στην έρευνα, η κλιματική αλλαγή θεωρείται ως </a:t>
            </a:r>
            <a:r>
              <a:rPr lang="el-GR" sz="1100" b="1" dirty="0">
                <a:solidFill>
                  <a:schemeClr val="dk1"/>
                </a:solidFill>
              </a:rPr>
              <a:t>η μεγαλύτερη πρόκληση για την ανθρωπότητα στον 21ο αιώνα</a:t>
            </a:r>
            <a:r>
              <a:rPr lang="el-GR" sz="1100" dirty="0">
                <a:solidFill>
                  <a:schemeClr val="dk1"/>
                </a:solidFill>
              </a:rPr>
              <a:t>.</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Η πλειοψηφία των Ευρωπαίων πολιτών πιστεύει ελάχιστα στην ικανότητα των </a:t>
            </a:r>
            <a:r>
              <a:rPr lang="el-GR" sz="1100" dirty="0" err="1">
                <a:solidFill>
                  <a:schemeClr val="dk1"/>
                </a:solidFill>
              </a:rPr>
              <a:t>κυβερνήσεών</a:t>
            </a:r>
            <a:r>
              <a:rPr lang="el-GR" sz="1100" dirty="0">
                <a:solidFill>
                  <a:schemeClr val="dk1"/>
                </a:solidFill>
              </a:rPr>
              <a:t> τους να αντιμετωπίσουν ζητήματα κλιματικής αλλαγής. Ωστόσο, όταν ρωτήθηκαν ποιος κάνει τα περισσότερα σήμερα, μετά την απάντηση «ο καθένας μας» (44%), οι τοπικοί παράγοντες βγαίνουν στην κορυφή: οι σύλλογοι (31%), οι </a:t>
            </a:r>
            <a:r>
              <a:rPr lang="el-GR" sz="1100" b="1" dirty="0">
                <a:solidFill>
                  <a:schemeClr val="dk1"/>
                </a:solidFill>
              </a:rPr>
              <a:t>τοπικές αρχές </a:t>
            </a:r>
            <a:r>
              <a:rPr lang="el-GR" sz="1100" dirty="0">
                <a:solidFill>
                  <a:schemeClr val="dk1"/>
                </a:solidFill>
              </a:rPr>
              <a:t>(28%) και μετά τα κράτη (26%). Αν και η απάντηση «κανείς» αγγίζει το 21%.</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Η έρευνα της UNESCO για την εκπαίδευση για την κλιματική αλλαγή αναφέρει ότι υπάρχει </a:t>
            </a:r>
            <a:r>
              <a:rPr lang="el-GR" sz="1100" b="1" dirty="0">
                <a:solidFill>
                  <a:schemeClr val="dk1"/>
                </a:solidFill>
              </a:rPr>
              <a:t>ασυμφωνία μεταξύ της σημασίας που δίνεται στην κλιματική αλλαγή στα κυβερνητικά σχέδια και στρατηγικές (που περιλαμβάνουν εκπαιδευτικό περιεχόμενο) </a:t>
            </a:r>
            <a:r>
              <a:rPr lang="el-GR" sz="1100" dirty="0">
                <a:solidFill>
                  <a:schemeClr val="dk1"/>
                </a:solidFill>
              </a:rPr>
              <a:t>και στο γεγονός ότι </a:t>
            </a:r>
            <a:r>
              <a:rPr lang="el-GR" sz="1100" b="1" dirty="0">
                <a:solidFill>
                  <a:schemeClr val="dk1"/>
                </a:solidFill>
              </a:rPr>
              <a:t>μόνο το 40% των εθνικών νόμων για την εκπαίδευση και το 45% των σχεδίων του τομέα της εκπαίδευσης ή οι στρατηγικές αναφέρονται ρητά στην εκπαίδευση για την κλιματική αλλαγή</a:t>
            </a:r>
            <a:r>
              <a:rPr lang="el-GR" sz="1100" dirty="0">
                <a:solidFill>
                  <a:schemeClr val="dk1"/>
                </a:solidFill>
              </a:rPr>
              <a:t>. Επιπλέον, λίγο περισσότερο από το ένα τρίτο των χωρών έχουν νόμο, στρατηγική ή σχέδιο ειδικά για την εκπαίδευση για την κλιματική αλλαγή.</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Επί του παρόντος, οι χώρες που είναι </a:t>
            </a:r>
            <a:r>
              <a:rPr lang="el-GR" sz="1100" b="1" dirty="0">
                <a:solidFill>
                  <a:schemeClr val="dk1"/>
                </a:solidFill>
              </a:rPr>
              <a:t>πιο πιθανό να συμπεριλάβουν περιεχόμενο για την κλιματική αλλαγή στα προγράμματα σπουδών τους είναι εκείνες στις περιοχές που είναι πιο ευάλωτες στις επιπτώσεις </a:t>
            </a:r>
            <a:r>
              <a:rPr lang="el-GR" sz="1100" dirty="0">
                <a:solidFill>
                  <a:schemeClr val="dk1"/>
                </a:solidFill>
              </a:rPr>
              <a:t>της κλιματικής αλλαγής, </a:t>
            </a:r>
            <a:r>
              <a:rPr lang="el-GR" sz="1100" b="1" dirty="0">
                <a:solidFill>
                  <a:schemeClr val="dk1"/>
                </a:solidFill>
              </a:rPr>
              <a:t>σε αντίθεση με εκείνες που ευθύνονται σε μεγάλο βαθμό </a:t>
            </a:r>
            <a:r>
              <a:rPr lang="el-GR" sz="1100" dirty="0">
                <a:solidFill>
                  <a:schemeClr val="dk1"/>
                </a:solidFill>
              </a:rPr>
              <a:t>για τις εκπομπές που προκαλούν την κλιματική αλλαγή.</a:t>
            </a:r>
            <a:endParaRPr sz="11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p:nvPr/>
        </p:nvSpPr>
        <p:spPr>
          <a:xfrm rot="10800000">
            <a:off x="5243100" y="0"/>
            <a:ext cx="3900900" cy="3958800"/>
          </a:xfrm>
          <a:prstGeom prst="rtTriangle">
            <a:avLst/>
          </a:prstGeom>
          <a:solidFill>
            <a:srgbClr val="C9DAF8">
              <a:alpha val="7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6</a:t>
            </a:fld>
            <a:endParaRPr/>
          </a:p>
        </p:txBody>
      </p:sp>
      <p:sp>
        <p:nvSpPr>
          <p:cNvPr id="103" name="Google Shape;103;p18"/>
          <p:cNvSpPr txBox="1"/>
          <p:nvPr/>
        </p:nvSpPr>
        <p:spPr>
          <a:xfrm>
            <a:off x="490500" y="442483"/>
            <a:ext cx="8163000" cy="36984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dirty="0">
              <a:solidFill>
                <a:schemeClr val="dk1"/>
              </a:solidFill>
            </a:endParaRPr>
          </a:p>
          <a:p>
            <a:pPr marL="0" lvl="0" indent="0" algn="just" rtl="0">
              <a:spcBef>
                <a:spcPts val="100"/>
              </a:spcBef>
              <a:spcAft>
                <a:spcPts val="0"/>
              </a:spcAft>
              <a:buNone/>
            </a:pPr>
            <a:r>
              <a:rPr lang="el-GR" sz="1100" dirty="0">
                <a:solidFill>
                  <a:schemeClr val="dk1"/>
                </a:solidFill>
              </a:rPr>
              <a:t>Απαιτείται μεγαλύτερη εστίαση στο </a:t>
            </a:r>
            <a:r>
              <a:rPr lang="el-GR" sz="1100" b="1" dirty="0">
                <a:solidFill>
                  <a:schemeClr val="dk1"/>
                </a:solidFill>
              </a:rPr>
              <a:t>περιεχόμενο της κλιματικής αλλαγής στα προγράμματα σπουδών των χωρών που είναι πιο υπεύθυνες για την κλιματική αλλαγή.</a:t>
            </a:r>
            <a:r>
              <a:rPr lang="el-GR" sz="1100" dirty="0">
                <a:solidFill>
                  <a:schemeClr val="dk1"/>
                </a:solidFill>
              </a:rPr>
              <a:t> Η εκπαίδευση για την κλιματική αλλαγή θα πρέπει να ενσωματωθεί στην προϋπηρεσία και στην </a:t>
            </a:r>
            <a:r>
              <a:rPr lang="el-GR" sz="1100" b="1" dirty="0">
                <a:solidFill>
                  <a:schemeClr val="dk1"/>
                </a:solidFill>
              </a:rPr>
              <a:t>επιμόρφωση των εκπαιδευτικών σε όλα τα μαθήματα </a:t>
            </a:r>
            <a:r>
              <a:rPr lang="el-GR" sz="1100" dirty="0">
                <a:solidFill>
                  <a:schemeClr val="dk1"/>
                </a:solidFill>
              </a:rPr>
              <a:t>και σε όλα τα επίπεδα εκπαίδευσης.</a:t>
            </a:r>
          </a:p>
          <a:p>
            <a:pPr marL="0" lvl="0" indent="0" algn="just" rtl="0">
              <a:spcBef>
                <a:spcPts val="100"/>
              </a:spcBef>
              <a:spcAft>
                <a:spcPts val="0"/>
              </a:spcAft>
              <a:buNone/>
            </a:pPr>
            <a:endParaRPr lang="el-GR" sz="1100" dirty="0">
              <a:solidFill>
                <a:schemeClr val="dk1"/>
              </a:solidFill>
            </a:endParaRPr>
          </a:p>
          <a:p>
            <a:pPr marL="0" lvl="0" indent="0" algn="just" rtl="0">
              <a:spcBef>
                <a:spcPts val="100"/>
              </a:spcBef>
              <a:spcAft>
                <a:spcPts val="0"/>
              </a:spcAft>
              <a:buNone/>
            </a:pPr>
            <a:r>
              <a:rPr lang="el-GR" sz="1100" dirty="0">
                <a:solidFill>
                  <a:schemeClr val="dk1"/>
                </a:solidFill>
              </a:rPr>
              <a:t>Μελέτες δείχνουν ότι </a:t>
            </a:r>
            <a:r>
              <a:rPr lang="el-GR" sz="1100" b="1" dirty="0">
                <a:solidFill>
                  <a:schemeClr val="dk1"/>
                </a:solidFill>
              </a:rPr>
              <a:t>μαθητές πρωτοβάθμιας και δευτεροβάθμιας εκπαίδευσης που παρακολουθούν ένα εκπαιδευτικό πρόγραμμα ή πρόγραμμα ευαισθητοποίησης</a:t>
            </a:r>
            <a:r>
              <a:rPr lang="el-GR" sz="1100" dirty="0">
                <a:solidFill>
                  <a:schemeClr val="dk1"/>
                </a:solidFill>
              </a:rPr>
              <a:t> στο σχολείο τους έχουν τη δυνατότητα/επιρροή να ηγηθούν στην αλλαγή γύρω τους (είτε στην τάξη είτε στο σπίτι). Αυτά τα παιδιά </a:t>
            </a:r>
            <a:r>
              <a:rPr lang="el-GR" sz="1100" b="1" dirty="0">
                <a:solidFill>
                  <a:schemeClr val="dk1"/>
                </a:solidFill>
              </a:rPr>
              <a:t>μπορούν να καλλιεργήσουν τον προβληματισμό για το κλίμα στις οικογένειές τους. Μεταξύ των βασικών παραγόντων είναι:  </a:t>
            </a:r>
          </a:p>
          <a:p>
            <a:pPr marL="171450" lvl="0" indent="-171450" algn="just" rtl="0">
              <a:spcBef>
                <a:spcPts val="100"/>
              </a:spcBef>
              <a:spcAft>
                <a:spcPts val="0"/>
              </a:spcAft>
              <a:buFont typeface="Arial" panose="020B0604020202020204" pitchFamily="34" charset="0"/>
              <a:buChar char="•"/>
            </a:pPr>
            <a:r>
              <a:rPr lang="el-GR" sz="1100" dirty="0">
                <a:solidFill>
                  <a:schemeClr val="dk1"/>
                </a:solidFill>
              </a:rPr>
              <a:t>σχέση και εμπιστοσύνη  </a:t>
            </a:r>
          </a:p>
          <a:p>
            <a:pPr marL="171450" lvl="0" indent="-171450" algn="just" rtl="0">
              <a:spcBef>
                <a:spcPts val="100"/>
              </a:spcBef>
              <a:spcAft>
                <a:spcPts val="0"/>
              </a:spcAft>
              <a:buFont typeface="Arial" panose="020B0604020202020204" pitchFamily="34" charset="0"/>
              <a:buChar char="•"/>
            </a:pPr>
            <a:r>
              <a:rPr lang="el-GR" sz="1100" dirty="0">
                <a:solidFill>
                  <a:schemeClr val="dk1"/>
                </a:solidFill>
              </a:rPr>
              <a:t>το γεγονός ότι τα παιδιά θεωρούνται απολιτικά (χωρίς πολιτική προκατάληψη)</a:t>
            </a:r>
          </a:p>
          <a:p>
            <a:pPr marL="171450" lvl="0" indent="-171450" algn="just" rtl="0">
              <a:spcBef>
                <a:spcPts val="100"/>
              </a:spcBef>
              <a:spcAft>
                <a:spcPts val="0"/>
              </a:spcAft>
              <a:buFont typeface="Arial" panose="020B0604020202020204" pitchFamily="34" charset="0"/>
              <a:buChar char="•"/>
            </a:pPr>
            <a:r>
              <a:rPr lang="el-GR" sz="1100" dirty="0">
                <a:solidFill>
                  <a:schemeClr val="dk1"/>
                </a:solidFill>
              </a:rPr>
              <a:t>τα κορίτσια φαίνεται να έχουν μεγαλύτερη επιρροή από τα αγόρια</a:t>
            </a:r>
          </a:p>
          <a:p>
            <a:pPr marL="171450" lvl="0" indent="-171450" algn="just" rtl="0">
              <a:spcBef>
                <a:spcPts val="100"/>
              </a:spcBef>
              <a:spcAft>
                <a:spcPts val="0"/>
              </a:spcAft>
              <a:buFont typeface="Arial" panose="020B0604020202020204" pitchFamily="34" charset="0"/>
              <a:buChar char="•"/>
            </a:pPr>
            <a:r>
              <a:rPr lang="el-GR" sz="1100" dirty="0">
                <a:solidFill>
                  <a:schemeClr val="dk1"/>
                </a:solidFill>
              </a:rPr>
              <a:t>ερωτήσεις και συζητήσεις σε τοπική κλίμακα (αντί για παγκόσμια)</a:t>
            </a:r>
          </a:p>
          <a:p>
            <a:pPr marL="171450" lvl="0" indent="-171450" algn="just" rtl="0">
              <a:spcBef>
                <a:spcPts val="100"/>
              </a:spcBef>
              <a:spcAft>
                <a:spcPts val="0"/>
              </a:spcAft>
              <a:buFont typeface="Arial" panose="020B0604020202020204" pitchFamily="34" charset="0"/>
              <a:buChar char="•"/>
            </a:pPr>
            <a:r>
              <a:rPr lang="el-GR" sz="1100" dirty="0">
                <a:solidFill>
                  <a:schemeClr val="dk1"/>
                </a:solidFill>
              </a:rPr>
              <a:t>ευαισθητοποίηση των γονέων που συμμετέχουν / επισκέπτονται τις δραστηριότητες των παιδιών τους.</a:t>
            </a:r>
          </a:p>
          <a:p>
            <a:pPr marL="0" lvl="0" indent="0" algn="just" rtl="0">
              <a:spcBef>
                <a:spcPts val="100"/>
              </a:spcBef>
              <a:spcAft>
                <a:spcPts val="0"/>
              </a:spcAft>
              <a:buNone/>
            </a:pPr>
            <a:endParaRPr lang="el-GR" sz="1100" dirty="0">
              <a:solidFill>
                <a:schemeClr val="dk1"/>
              </a:solidFill>
            </a:endParaRPr>
          </a:p>
          <a:p>
            <a:pPr marL="0" lvl="0" indent="0" algn="just" rtl="0">
              <a:spcBef>
                <a:spcPts val="100"/>
              </a:spcBef>
              <a:spcAft>
                <a:spcPts val="0"/>
              </a:spcAft>
              <a:buNone/>
            </a:pPr>
            <a:r>
              <a:rPr lang="el-GR" sz="1100" dirty="0">
                <a:solidFill>
                  <a:schemeClr val="dk1"/>
                </a:solidFill>
              </a:rPr>
              <a:t>Από την άλλη πλευρά, στην ανάλυσή του, ο </a:t>
            </a:r>
            <a:r>
              <a:rPr lang="el-GR" sz="1100" dirty="0" err="1">
                <a:solidFill>
                  <a:schemeClr val="dk1"/>
                </a:solidFill>
              </a:rPr>
              <a:t>Colin</a:t>
            </a:r>
            <a:r>
              <a:rPr lang="el-GR" sz="1100" dirty="0">
                <a:solidFill>
                  <a:schemeClr val="dk1"/>
                </a:solidFill>
              </a:rPr>
              <a:t> </a:t>
            </a:r>
            <a:r>
              <a:rPr lang="el-GR" sz="1100" dirty="0" err="1">
                <a:solidFill>
                  <a:schemeClr val="dk1"/>
                </a:solidFill>
              </a:rPr>
              <a:t>Bangsey</a:t>
            </a:r>
            <a:r>
              <a:rPr lang="el-GR" sz="1100" dirty="0">
                <a:solidFill>
                  <a:schemeClr val="dk1"/>
                </a:solidFill>
              </a:rPr>
              <a:t> εξηγεί ότι, ενώ η πίστη στον ρόλο της εκπαίδευσης είναι ισχυρή, τα στοιχεία για το πώς η εκπαίδευση θα επηρεάσει την αλλαγή είναι γενικά αδύναμα. Η μέτρηση με αξιολογήσεις έχει την ισχυρότερη επίδραση στο τι συμβαίνει στην τάξη. Για να περάσουμε από την παθητική «μάθηση» στην «πράξη», χρειαζόμαστε μια σχετική </a:t>
            </a:r>
            <a:r>
              <a:rPr lang="el-GR" sz="1100" b="1" dirty="0">
                <a:solidFill>
                  <a:schemeClr val="dk1"/>
                </a:solidFill>
              </a:rPr>
              <a:t>αλλαγή στα συστήματα αξιολόγησης </a:t>
            </a:r>
            <a:r>
              <a:rPr lang="el-GR" sz="1100" dirty="0">
                <a:solidFill>
                  <a:schemeClr val="dk1"/>
                </a:solidFill>
              </a:rPr>
              <a:t>από την εστίαση στην «πραγματική ανάκληση» και προς στην «επίλυση προβλημάτων».</a:t>
            </a:r>
            <a:endParaRPr sz="11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7</a:t>
            </a:fld>
            <a:endParaRPr/>
          </a:p>
        </p:txBody>
      </p:sp>
      <p:sp>
        <p:nvSpPr>
          <p:cNvPr id="109" name="Google Shape;109;p19"/>
          <p:cNvSpPr txBox="1"/>
          <p:nvPr/>
        </p:nvSpPr>
        <p:spPr>
          <a:xfrm>
            <a:off x="323100" y="235525"/>
            <a:ext cx="700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b="1" dirty="0">
                <a:solidFill>
                  <a:schemeClr val="dk1"/>
                </a:solidFill>
              </a:rPr>
              <a:t>Εκπαίδευση για την κλιματική αλλαγή </a:t>
            </a:r>
            <a:r>
              <a:rPr lang="fr" b="1" dirty="0">
                <a:solidFill>
                  <a:schemeClr val="dk1"/>
                </a:solidFill>
              </a:rPr>
              <a:t>– </a:t>
            </a:r>
            <a:r>
              <a:rPr lang="el-GR" b="1" dirty="0"/>
              <a:t>Ευκαιρίες και προκλήσεις</a:t>
            </a:r>
            <a:endParaRPr b="1" dirty="0"/>
          </a:p>
        </p:txBody>
      </p:sp>
      <p:sp>
        <p:nvSpPr>
          <p:cNvPr id="110" name="Google Shape;110;p19"/>
          <p:cNvSpPr txBox="1"/>
          <p:nvPr/>
        </p:nvSpPr>
        <p:spPr>
          <a:xfrm>
            <a:off x="435326" y="713564"/>
            <a:ext cx="4016100" cy="3770233"/>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GR" sz="1000" b="1" dirty="0">
                <a:solidFill>
                  <a:schemeClr val="dk1"/>
                </a:solidFill>
              </a:rPr>
              <a:t>ΕΥΚΑΙΡΙΕΣ</a:t>
            </a:r>
            <a:endParaRPr sz="1000" b="1" dirty="0">
              <a:solidFill>
                <a:schemeClr val="dk1"/>
              </a:solidFill>
            </a:endParaRPr>
          </a:p>
          <a:p>
            <a:pPr marL="0" lvl="0" indent="0" algn="l" rtl="0">
              <a:lnSpc>
                <a:spcPct val="115000"/>
              </a:lnSpc>
              <a:spcBef>
                <a:spcPts val="0"/>
              </a:spcBef>
              <a:spcAft>
                <a:spcPts val="0"/>
              </a:spcAft>
              <a:buNone/>
            </a:pPr>
            <a:endParaRPr sz="1000" dirty="0">
              <a:solidFill>
                <a:schemeClr val="dk1"/>
              </a:solidFill>
            </a:endParaRPr>
          </a:p>
          <a:p>
            <a:pPr marL="280799" lvl="0" indent="-293899" algn="l" rtl="0">
              <a:lnSpc>
                <a:spcPct val="150000"/>
              </a:lnSpc>
              <a:spcBef>
                <a:spcPts val="0"/>
              </a:spcBef>
              <a:spcAft>
                <a:spcPts val="0"/>
              </a:spcAft>
              <a:buClr>
                <a:schemeClr val="dk1"/>
              </a:buClr>
              <a:buSzPts val="1000"/>
              <a:buChar char="●"/>
            </a:pPr>
            <a:r>
              <a:rPr lang="el-GR" sz="1000" dirty="0">
                <a:solidFill>
                  <a:schemeClr val="dk1"/>
                </a:solidFill>
              </a:rPr>
              <a:t>Οι Gen Z και Alpha ασχολούνται με το θέμα της κλιματικής αλλαγής.</a:t>
            </a:r>
          </a:p>
          <a:p>
            <a:pPr marL="280799" lvl="0" indent="-293899" algn="l" rtl="0">
              <a:lnSpc>
                <a:spcPct val="150000"/>
              </a:lnSpc>
              <a:spcBef>
                <a:spcPts val="0"/>
              </a:spcBef>
              <a:spcAft>
                <a:spcPts val="0"/>
              </a:spcAft>
              <a:buClr>
                <a:schemeClr val="dk1"/>
              </a:buClr>
              <a:buSzPts val="1000"/>
              <a:buChar char="●"/>
            </a:pPr>
            <a:r>
              <a:rPr lang="el-GR" sz="1000" dirty="0">
                <a:solidFill>
                  <a:schemeClr val="dk1"/>
                </a:solidFill>
              </a:rPr>
              <a:t>Τα παιδιά ηγούνται των αλλαγών στις οικογένειές τους.</a:t>
            </a:r>
          </a:p>
          <a:p>
            <a:pPr marL="280799" lvl="0" indent="-293899" algn="l" rtl="0">
              <a:lnSpc>
                <a:spcPct val="150000"/>
              </a:lnSpc>
              <a:spcBef>
                <a:spcPts val="0"/>
              </a:spcBef>
              <a:spcAft>
                <a:spcPts val="0"/>
              </a:spcAft>
              <a:buClr>
                <a:schemeClr val="dk1"/>
              </a:buClr>
              <a:buSzPts val="1000"/>
              <a:buChar char="●"/>
            </a:pPr>
            <a:r>
              <a:rPr lang="el-GR" sz="1000" dirty="0">
                <a:solidFill>
                  <a:schemeClr val="dk1"/>
                </a:solidFill>
              </a:rPr>
              <a:t>Η εκπαίδευση για την κλιματική αλλαγή εισάγεται εν συντομία στα σχολεία, αλλά ποτέ δεν ενημερώνεται ή διδάσκεται με </a:t>
            </a:r>
            <a:r>
              <a:rPr lang="el-GR" sz="1000" dirty="0" err="1">
                <a:solidFill>
                  <a:schemeClr val="dk1"/>
                </a:solidFill>
              </a:rPr>
              <a:t>διαδραστικό</a:t>
            </a:r>
            <a:r>
              <a:rPr lang="el-GR" sz="1000" dirty="0">
                <a:solidFill>
                  <a:schemeClr val="dk1"/>
                </a:solidFill>
              </a:rPr>
              <a:t> τρόπο.</a:t>
            </a:r>
            <a:endParaRPr sz="1000" dirty="0">
              <a:solidFill>
                <a:schemeClr val="dk1"/>
              </a:solidFill>
            </a:endParaRPr>
          </a:p>
          <a:p>
            <a:pPr marL="0" lvl="0" indent="0" algn="l" rtl="0">
              <a:lnSpc>
                <a:spcPct val="150000"/>
              </a:lnSpc>
              <a:spcBef>
                <a:spcPts val="0"/>
              </a:spcBef>
              <a:spcAft>
                <a:spcPts val="0"/>
              </a:spcAft>
              <a:buNone/>
            </a:pPr>
            <a:r>
              <a:rPr lang="el-GR" sz="1000" dirty="0">
                <a:solidFill>
                  <a:schemeClr val="dk1"/>
                </a:solidFill>
              </a:rPr>
              <a:t>Ευκαιρίες για την ανάπτυξη ενός νέου προγράμματος σπουδών</a:t>
            </a:r>
            <a:r>
              <a:rPr lang="en-US" sz="1000" dirty="0">
                <a:solidFill>
                  <a:schemeClr val="dk1"/>
                </a:solidFill>
              </a:rPr>
              <a:t>:</a:t>
            </a:r>
          </a:p>
          <a:p>
            <a:pPr marL="280799" lvl="0" indent="-293899" algn="l" rtl="0">
              <a:lnSpc>
                <a:spcPct val="150000"/>
              </a:lnSpc>
              <a:spcBef>
                <a:spcPts val="0"/>
              </a:spcBef>
              <a:spcAft>
                <a:spcPts val="0"/>
              </a:spcAft>
              <a:buClr>
                <a:schemeClr val="dk1"/>
              </a:buClr>
              <a:buSzPts val="1000"/>
              <a:buChar char="●"/>
            </a:pPr>
            <a:r>
              <a:rPr lang="el-GR" sz="1000" dirty="0">
                <a:solidFill>
                  <a:schemeClr val="dk1"/>
                </a:solidFill>
              </a:rPr>
              <a:t>Αν και οι μαθητές έχουν πρόσβαση σε συνεχή πληροφόρηση, οι μελέτες δείχνουν ότι οι γνώσεις τους δεν επαρκούν για την αντιμετώπιση του θέματος λόγω της μέτριας κατανόησης της κλιματικής αλλαγής και των επιπτώσεών της στο μέλλον.</a:t>
            </a:r>
          </a:p>
          <a:p>
            <a:pPr marL="280799" lvl="0" indent="-293899" algn="l" rtl="0">
              <a:lnSpc>
                <a:spcPct val="150000"/>
              </a:lnSpc>
              <a:spcBef>
                <a:spcPts val="0"/>
              </a:spcBef>
              <a:spcAft>
                <a:spcPts val="0"/>
              </a:spcAft>
              <a:buClr>
                <a:schemeClr val="dk1"/>
              </a:buClr>
              <a:buSzPts val="1000"/>
              <a:buChar char="●"/>
            </a:pPr>
            <a:r>
              <a:rPr lang="el-GR" sz="1000" dirty="0">
                <a:solidFill>
                  <a:schemeClr val="dk1"/>
                </a:solidFill>
              </a:rPr>
              <a:t>Οι δάσκαλοι που θέλουν να διδάξουν αυτό το θέμα δεν είναι επαρκώς εξοπλισμένοι. Έλλειψη υλικού, πρακτικής και εκπαίδευσης.</a:t>
            </a:r>
            <a:endParaRPr lang="en-US" sz="1000" dirty="0">
              <a:solidFill>
                <a:schemeClr val="dk1"/>
              </a:solidFill>
            </a:endParaRPr>
          </a:p>
        </p:txBody>
      </p:sp>
      <p:sp>
        <p:nvSpPr>
          <p:cNvPr id="111" name="Google Shape;111;p19"/>
          <p:cNvSpPr txBox="1"/>
          <p:nvPr/>
        </p:nvSpPr>
        <p:spPr>
          <a:xfrm>
            <a:off x="4692576" y="944397"/>
            <a:ext cx="4086600" cy="35394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GR" sz="1000" b="1" dirty="0">
                <a:solidFill>
                  <a:schemeClr val="dk1"/>
                </a:solidFill>
              </a:rPr>
              <a:t>ΠΡΟΚΛΗΣΕΙΣ</a:t>
            </a:r>
            <a:endParaRPr sz="1000" b="1" dirty="0">
              <a:solidFill>
                <a:schemeClr val="dk1"/>
              </a:solidFill>
            </a:endParaRPr>
          </a:p>
          <a:p>
            <a:pPr marL="0" lvl="0" indent="0" algn="l" rtl="0">
              <a:lnSpc>
                <a:spcPct val="115000"/>
              </a:lnSpc>
              <a:spcBef>
                <a:spcPts val="0"/>
              </a:spcBef>
              <a:spcAft>
                <a:spcPts val="0"/>
              </a:spcAft>
              <a:buNone/>
            </a:pPr>
            <a:endParaRPr sz="1000" b="1" dirty="0">
              <a:solidFill>
                <a:schemeClr val="dk1"/>
              </a:solidFill>
            </a:endParaRPr>
          </a:p>
          <a:p>
            <a:pPr marL="280799" lvl="0" indent="-293899" algn="l" rtl="0">
              <a:lnSpc>
                <a:spcPct val="150000"/>
              </a:lnSpc>
              <a:spcBef>
                <a:spcPts val="0"/>
              </a:spcBef>
              <a:spcAft>
                <a:spcPts val="0"/>
              </a:spcAft>
              <a:buClr>
                <a:schemeClr val="dk1"/>
              </a:buClr>
              <a:buSzPts val="1000"/>
              <a:buChar char="●"/>
            </a:pPr>
            <a:r>
              <a:rPr lang="el-GR" sz="1000" dirty="0">
                <a:solidFill>
                  <a:schemeClr val="dk1"/>
                </a:solidFill>
              </a:rPr>
              <a:t>Οι ηλικιωμένοι βλέπουν τα σχολεία ως τον κύριο εκπαιδευτικό παράγοντα στον τομέα της εκπαίδευσης για την κλιματική αλλαγή. Είναι υποστηρικτικοί, αλλά δεν εμπλέκονται εύκολα στην ανάπτυξη της κοινότητας και στις δραστηριότητες του πολίτη.</a:t>
            </a:r>
          </a:p>
          <a:p>
            <a:pPr marL="280799" lvl="0" indent="-293899" algn="l" rtl="0">
              <a:lnSpc>
                <a:spcPct val="150000"/>
              </a:lnSpc>
              <a:spcBef>
                <a:spcPts val="0"/>
              </a:spcBef>
              <a:spcAft>
                <a:spcPts val="0"/>
              </a:spcAft>
              <a:buClr>
                <a:schemeClr val="dk1"/>
              </a:buClr>
              <a:buSzPts val="1000"/>
              <a:buChar char="●"/>
            </a:pPr>
            <a:r>
              <a:rPr lang="el-GR" sz="1000" dirty="0">
                <a:solidFill>
                  <a:schemeClr val="dk1"/>
                </a:solidFill>
              </a:rPr>
              <a:t>Ο ρόλος που επιδιώκουν να παίξουν οι νέοι στη δράση για το κλίμα συχνά υποβαθμίζεται, απορρίπτεται ή περιθωριοποιείται.</a:t>
            </a:r>
          </a:p>
          <a:p>
            <a:pPr marL="280799" lvl="0" indent="-293899" algn="l" rtl="0">
              <a:lnSpc>
                <a:spcPct val="150000"/>
              </a:lnSpc>
              <a:spcBef>
                <a:spcPts val="0"/>
              </a:spcBef>
              <a:spcAft>
                <a:spcPts val="0"/>
              </a:spcAft>
              <a:buClr>
                <a:schemeClr val="dk1"/>
              </a:buClr>
              <a:buSzPts val="1000"/>
              <a:buChar char="●"/>
            </a:pPr>
            <a:r>
              <a:rPr lang="el-GR" sz="1000" dirty="0">
                <a:solidFill>
                  <a:schemeClr val="dk1"/>
                </a:solidFill>
              </a:rPr>
              <a:t>Μόνο 30%+ χώρες έχουν νόμο, στρατηγική ή σχέδιο για την εκπαίδευση για την κλιματική αλλαγή.</a:t>
            </a:r>
          </a:p>
          <a:p>
            <a:pPr marL="280799" lvl="0" indent="-293899" algn="l" rtl="0">
              <a:lnSpc>
                <a:spcPct val="150000"/>
              </a:lnSpc>
              <a:spcBef>
                <a:spcPts val="0"/>
              </a:spcBef>
              <a:spcAft>
                <a:spcPts val="0"/>
              </a:spcAft>
              <a:buClr>
                <a:schemeClr val="dk1"/>
              </a:buClr>
              <a:buSzPts val="1000"/>
              <a:buChar char="●"/>
            </a:pPr>
            <a:r>
              <a:rPr lang="el-GR" sz="1000" dirty="0">
                <a:solidFill>
                  <a:schemeClr val="dk1"/>
                </a:solidFill>
              </a:rPr>
              <a:t>Σε μια έρευνα σε 100 χώρες, σχεδόν τα μισά εθνικά προγράμματα σπουδών δεν έχουν καμία αναφορά στην κλιματική αλλαγή. Ένα επιπλέον 40 % </a:t>
            </a:r>
            <a:r>
              <a:rPr lang="el-GR" sz="1000" dirty="0" err="1">
                <a:solidFill>
                  <a:schemeClr val="dk1"/>
                </a:solidFill>
              </a:rPr>
              <a:t>περιελάμβανε</a:t>
            </a:r>
            <a:r>
              <a:rPr lang="el-GR" sz="1000" dirty="0">
                <a:solidFill>
                  <a:schemeClr val="dk1"/>
                </a:solidFill>
              </a:rPr>
              <a:t> μόνο ένα πολύ ελάχιστο επίπεδο περιεχομένου.</a:t>
            </a:r>
            <a:endParaRPr sz="10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a:off x="762000" y="0"/>
            <a:ext cx="7683379" cy="5143498"/>
          </a:xfrm>
          <a:prstGeom prst="rect">
            <a:avLst/>
          </a:prstGeom>
          <a:noFill/>
          <a:ln>
            <a:noFill/>
          </a:ln>
        </p:spPr>
      </p:pic>
      <p:sp>
        <p:nvSpPr>
          <p:cNvPr id="117" name="Google Shape;117;p20"/>
          <p:cNvSpPr txBox="1"/>
          <p:nvPr/>
        </p:nvSpPr>
        <p:spPr>
          <a:xfrm rot="-5400000">
            <a:off x="7941750" y="863550"/>
            <a:ext cx="20196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700">
                <a:solidFill>
                  <a:schemeClr val="dk2"/>
                </a:solidFill>
                <a:latin typeface="Helvetica Neue"/>
                <a:ea typeface="Helvetica Neue"/>
                <a:cs typeface="Helvetica Neue"/>
                <a:sym typeface="Helvetica Neue"/>
              </a:rPr>
              <a:t>Photo by </a:t>
            </a:r>
            <a:r>
              <a:rPr lang="fr" sz="700" u="sng">
                <a:solidFill>
                  <a:schemeClr val="dk2"/>
                </a:solidFill>
                <a:latin typeface="Helvetica Neue"/>
                <a:ea typeface="Helvetica Neue"/>
                <a:cs typeface="Helvetica Neue"/>
                <a:sym typeface="Helvetica Neue"/>
                <a:hlinkClick r:id="rId4">
                  <a:extLst>
                    <a:ext uri="{A12FA001-AC4F-418D-AE19-62706E023703}">
                      <ahyp:hlinkClr xmlns:ahyp="http://schemas.microsoft.com/office/drawing/2018/hyperlinkcolor" xmlns="" val="tx"/>
                    </a:ext>
                  </a:extLst>
                </a:hlinkClick>
              </a:rPr>
              <a:t>Rachel</a:t>
            </a:r>
            <a:r>
              <a:rPr lang="fr" sz="700">
                <a:solidFill>
                  <a:schemeClr val="dk2"/>
                </a:solidFill>
                <a:latin typeface="Helvetica Neue"/>
                <a:ea typeface="Helvetica Neue"/>
                <a:cs typeface="Helvetica Neue"/>
                <a:sym typeface="Helvetica Neue"/>
              </a:rPr>
              <a:t> on </a:t>
            </a:r>
            <a:r>
              <a:rPr lang="fr" sz="700" u="sng">
                <a:solidFill>
                  <a:schemeClr val="dk2"/>
                </a:solidFill>
                <a:latin typeface="Helvetica Neue"/>
                <a:ea typeface="Helvetica Neue"/>
                <a:cs typeface="Helvetica Neue"/>
                <a:sym typeface="Helvetica Neue"/>
                <a:hlinkClick r:id="rId5">
                  <a:extLst>
                    <a:ext uri="{A12FA001-AC4F-418D-AE19-62706E023703}">
                      <ahyp:hlinkClr xmlns:ahyp="http://schemas.microsoft.com/office/drawing/2018/hyperlinkcolor" xmlns="" val="tx"/>
                    </a:ext>
                  </a:extLst>
                </a:hlinkClick>
              </a:rPr>
              <a:t>Unsplash</a:t>
            </a:r>
            <a:endParaRPr sz="700">
              <a:solidFill>
                <a:schemeClr val="dk2"/>
              </a:solidFill>
            </a:endParaRPr>
          </a:p>
        </p:txBody>
      </p:sp>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8</a:t>
            </a:fld>
            <a:endParaRPr/>
          </a:p>
        </p:txBody>
      </p:sp>
      <p:sp>
        <p:nvSpPr>
          <p:cNvPr id="119" name="Google Shape;119;p20"/>
          <p:cNvSpPr txBox="1"/>
          <p:nvPr/>
        </p:nvSpPr>
        <p:spPr>
          <a:xfrm>
            <a:off x="5814400" y="412850"/>
            <a:ext cx="24426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GR" b="1" dirty="0">
                <a:solidFill>
                  <a:schemeClr val="lt1"/>
                </a:solidFill>
              </a:rPr>
              <a:t>ΔΙΑΓΕΝΕΑΚΗ ΜΑΘΗΣΗ</a:t>
            </a:r>
            <a:endParaRPr b="1" dirty="0">
              <a:solidFill>
                <a:schemeClr val="lt1"/>
              </a:solidFill>
            </a:endParaRPr>
          </a:p>
          <a:p>
            <a:pPr marL="0" lvl="0" indent="0" algn="ctr" rtl="0">
              <a:spcBef>
                <a:spcPts val="0"/>
              </a:spcBef>
              <a:spcAft>
                <a:spcPts val="0"/>
              </a:spcAft>
              <a:buNone/>
            </a:pPr>
            <a:r>
              <a:rPr lang="fr" b="1" dirty="0">
                <a:solidFill>
                  <a:schemeClr val="lt1"/>
                </a:solidFill>
              </a:rPr>
              <a:t>-</a:t>
            </a:r>
            <a:endParaRPr b="1" dirty="0">
              <a:solidFill>
                <a:schemeClr val="lt1"/>
              </a:solidFill>
            </a:endParaRPr>
          </a:p>
          <a:p>
            <a:pPr marL="0" lvl="0" indent="0" algn="ctr" rtl="0">
              <a:spcBef>
                <a:spcPts val="0"/>
              </a:spcBef>
              <a:spcAft>
                <a:spcPts val="0"/>
              </a:spcAft>
              <a:buNone/>
            </a:pPr>
            <a:r>
              <a:rPr lang="el-GR" b="1" dirty="0">
                <a:solidFill>
                  <a:schemeClr val="lt1"/>
                </a:solidFill>
              </a:rPr>
              <a:t>ΓΕΝΙΚΟ ΠΛΑΙΣΙΟ</a:t>
            </a:r>
            <a:endParaRPr b="1" dirty="0">
              <a:solidFill>
                <a:schemeClr val="lt1"/>
              </a:solidFill>
            </a:endParaRPr>
          </a:p>
        </p:txBody>
      </p:sp>
      <p:sp>
        <p:nvSpPr>
          <p:cNvPr id="120" name="Google Shape;120;p20"/>
          <p:cNvSpPr txBox="1"/>
          <p:nvPr/>
        </p:nvSpPr>
        <p:spPr>
          <a:xfrm>
            <a:off x="5504750" y="275250"/>
            <a:ext cx="548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4000" b="1">
                <a:solidFill>
                  <a:schemeClr val="lt1"/>
                </a:solidFill>
                <a:latin typeface="Courier New"/>
                <a:ea typeface="Courier New"/>
                <a:cs typeface="Courier New"/>
                <a:sym typeface="Courier New"/>
              </a:rPr>
              <a:t>2</a:t>
            </a:r>
            <a:endParaRPr sz="4000" b="1">
              <a:solidFill>
                <a:schemeClr val="lt1"/>
              </a:solidFill>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p:nvPr/>
        </p:nvSpPr>
        <p:spPr>
          <a:xfrm>
            <a:off x="4603250" y="358800"/>
            <a:ext cx="4096800" cy="2885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l-GR" sz="1100" dirty="0">
                <a:solidFill>
                  <a:schemeClr val="dk1"/>
                </a:solidFill>
                <a:highlight>
                  <a:schemeClr val="lt1"/>
                </a:highlight>
              </a:rPr>
              <a:t>Βασισμένη στη μη τυπική και άτυπη εκπαίδευση, η διαγενεακή μάθηση δίνει τη δυνατότητα σε άτομα όλων των ηλικιών να μαθαίνουν μαζί και ο ένας από τον άλλο. </a:t>
            </a:r>
            <a:r>
              <a:rPr lang="el-GR" sz="1100" b="1" dirty="0">
                <a:solidFill>
                  <a:schemeClr val="dk1"/>
                </a:solidFill>
                <a:highlight>
                  <a:schemeClr val="lt1"/>
                </a:highlight>
              </a:rPr>
              <a:t>Οι γενιές συνεργάζονται για να αποκτήσουν δεξιότητες, αξίες και γνώσεις.</a:t>
            </a:r>
            <a:r>
              <a:rPr lang="el-GR" sz="1100" dirty="0">
                <a:solidFill>
                  <a:schemeClr val="dk1"/>
                </a:solidFill>
                <a:highlight>
                  <a:schemeClr val="lt1"/>
                </a:highlight>
              </a:rPr>
              <a:t> Βοηθά στην </a:t>
            </a:r>
            <a:r>
              <a:rPr lang="el-GR" sz="1100" b="1" dirty="0">
                <a:solidFill>
                  <a:schemeClr val="dk1"/>
                </a:solidFill>
                <a:highlight>
                  <a:schemeClr val="lt1"/>
                </a:highlight>
              </a:rPr>
              <a:t>ανάπτυξη του κοινωνικού κεφαλαίου και της κοινωνικής συνοχής</a:t>
            </a:r>
            <a:r>
              <a:rPr lang="el-GR" sz="1100" dirty="0">
                <a:solidFill>
                  <a:schemeClr val="dk1"/>
                </a:solidFill>
                <a:highlight>
                  <a:schemeClr val="lt1"/>
                </a:highlight>
              </a:rPr>
              <a:t>, </a:t>
            </a:r>
            <a:r>
              <a:rPr lang="el-GR" sz="1100" b="1" dirty="0">
                <a:solidFill>
                  <a:schemeClr val="dk1"/>
                </a:solidFill>
                <a:highlight>
                  <a:schemeClr val="lt1"/>
                </a:highlight>
              </a:rPr>
              <a:t>καθώς και της αλληλεγγύης μεταξύ των γενεών</a:t>
            </a:r>
            <a:r>
              <a:rPr lang="el-GR" sz="1100" dirty="0">
                <a:solidFill>
                  <a:schemeClr val="dk1"/>
                </a:solidFill>
                <a:highlight>
                  <a:schemeClr val="lt1"/>
                </a:highlight>
              </a:rPr>
              <a:t> στις </a:t>
            </a:r>
            <a:r>
              <a:rPr lang="el-GR" sz="1100" dirty="0" err="1">
                <a:solidFill>
                  <a:schemeClr val="dk1"/>
                </a:solidFill>
                <a:highlight>
                  <a:schemeClr val="lt1"/>
                </a:highlight>
              </a:rPr>
              <a:t>γηράσκουσες</a:t>
            </a:r>
            <a:r>
              <a:rPr lang="el-GR" sz="1100" dirty="0">
                <a:solidFill>
                  <a:schemeClr val="dk1"/>
                </a:solidFill>
                <a:highlight>
                  <a:schemeClr val="lt1"/>
                </a:highlight>
              </a:rPr>
              <a:t> κοινωνίες μας. Η </a:t>
            </a:r>
            <a:r>
              <a:rPr lang="el-GR" sz="1100" b="1" dirty="0">
                <a:solidFill>
                  <a:schemeClr val="dk1"/>
                </a:solidFill>
                <a:highlight>
                  <a:schemeClr val="lt1"/>
                </a:highlight>
              </a:rPr>
              <a:t>διαγενεακή μάθηση</a:t>
            </a:r>
            <a:r>
              <a:rPr lang="el-GR" sz="1100" dirty="0">
                <a:solidFill>
                  <a:schemeClr val="dk1"/>
                </a:solidFill>
                <a:highlight>
                  <a:schemeClr val="lt1"/>
                </a:highlight>
              </a:rPr>
              <a:t> μετριάζει τις συνέπειες του </a:t>
            </a:r>
            <a:r>
              <a:rPr lang="el-GR" sz="1100" b="1" dirty="0">
                <a:solidFill>
                  <a:schemeClr val="dk1"/>
                </a:solidFill>
                <a:highlight>
                  <a:schemeClr val="lt1"/>
                </a:highlight>
              </a:rPr>
              <a:t>χάσματος των γενεών που προκαλείται από την ταχεία τεχνολογική πρόοδο</a:t>
            </a:r>
            <a:r>
              <a:rPr lang="el-GR" sz="1100" dirty="0">
                <a:solidFill>
                  <a:schemeClr val="dk1"/>
                </a:solidFill>
                <a:highlight>
                  <a:schemeClr val="lt1"/>
                </a:highlight>
              </a:rPr>
              <a:t>, τον διαφορετικό τρόπο ζωής που οδηγεί σε έλλειψη κατανόησης, τη δημιουργία στερεοτύπων και προκαταλήψεων και τη μείωση της θετικής αλληλεπίδρασης μεταξύ παλαιότερων και νεότερων γενεών.</a:t>
            </a:r>
            <a:endParaRPr sz="1100" dirty="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100" dirty="0">
              <a:solidFill>
                <a:schemeClr val="dk1"/>
              </a:solidFill>
            </a:endParaRPr>
          </a:p>
        </p:txBody>
      </p:sp>
      <p:sp>
        <p:nvSpPr>
          <p:cNvPr id="126" name="Google Shape;12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9</a:t>
            </a:fld>
            <a:endParaRPr/>
          </a:p>
        </p:txBody>
      </p:sp>
      <p:sp>
        <p:nvSpPr>
          <p:cNvPr id="127" name="Google Shape;127;p21"/>
          <p:cNvSpPr txBox="1"/>
          <p:nvPr/>
        </p:nvSpPr>
        <p:spPr>
          <a:xfrm>
            <a:off x="443950" y="358800"/>
            <a:ext cx="3966900" cy="252066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l-GR" sz="1100" dirty="0">
                <a:solidFill>
                  <a:schemeClr val="dk1"/>
                </a:solidFill>
              </a:rPr>
              <a:t>Η διαγενεακή μάθηση, γνωστή και ως </a:t>
            </a:r>
            <a:r>
              <a:rPr lang="el-GR" sz="1100" b="1" dirty="0">
                <a:solidFill>
                  <a:schemeClr val="dk1"/>
                </a:solidFill>
              </a:rPr>
              <a:t>μάθηση πολλών γενεών</a:t>
            </a:r>
            <a:r>
              <a:rPr lang="el-GR" sz="1100" dirty="0">
                <a:solidFill>
                  <a:schemeClr val="dk1"/>
                </a:solidFill>
              </a:rPr>
              <a:t>, είναι μια σχέση πολλαπλών επιπέδων και πολλαπλών κατευθύνσεων. </a:t>
            </a:r>
            <a:r>
              <a:rPr lang="el-GR" sz="1100" b="1" dirty="0">
                <a:solidFill>
                  <a:schemeClr val="dk1"/>
                </a:solidFill>
              </a:rPr>
              <a:t>Η διαγενεακή μάθηση προάγει τη μάθηση μεταξύ και διαμέσου των γενεών και κάνει πράξη την έννοια της δια βίου μάθησης.</a:t>
            </a:r>
          </a:p>
          <a:p>
            <a:pPr marL="0" lvl="0" indent="0" algn="just" rtl="0">
              <a:lnSpc>
                <a:spcPct val="115000"/>
              </a:lnSpc>
              <a:spcBef>
                <a:spcPts val="0"/>
              </a:spcBef>
              <a:spcAft>
                <a:spcPts val="0"/>
              </a:spcAft>
              <a:buNone/>
            </a:pPr>
            <a:endParaRPr lang="el-GR" sz="1100" dirty="0">
              <a:solidFill>
                <a:schemeClr val="dk1"/>
              </a:solidFill>
            </a:endParaRPr>
          </a:p>
          <a:p>
            <a:pPr marL="0" lvl="0" indent="0" algn="just" rtl="0">
              <a:lnSpc>
                <a:spcPct val="115000"/>
              </a:lnSpc>
              <a:spcBef>
                <a:spcPts val="0"/>
              </a:spcBef>
              <a:spcAft>
                <a:spcPts val="0"/>
              </a:spcAft>
              <a:buNone/>
            </a:pPr>
            <a:r>
              <a:rPr lang="el-GR" sz="1100" dirty="0">
                <a:solidFill>
                  <a:schemeClr val="dk1"/>
                </a:solidFill>
              </a:rPr>
              <a:t>Ωστόσο, στις περισσότερες ευρωπαϊκές χώρες, </a:t>
            </a:r>
            <a:r>
              <a:rPr lang="el-GR" sz="1100" b="1" dirty="0">
                <a:solidFill>
                  <a:schemeClr val="dk1"/>
                </a:solidFill>
              </a:rPr>
              <a:t>η διαγενεακή μάθηση δεν αποτελεί μέρος του σχολικού προγράμματος </a:t>
            </a:r>
            <a:r>
              <a:rPr lang="el-GR" sz="1100" dirty="0">
                <a:solidFill>
                  <a:schemeClr val="dk1"/>
                </a:solidFill>
              </a:rPr>
              <a:t>και γενικά δεν αποτελεί τυπική πρακτική στην εκπαιδευτική διαδικασία. Επιπλέον, τόσο οι νέοι όσο και οι ενήλικες δεν είναι εξοικειωμένοι με τη διαγενεακή μάθηση.</a:t>
            </a:r>
            <a:endParaRPr sz="1100" dirty="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100" dirty="0">
              <a:solidFill>
                <a:schemeClr val="dk1"/>
              </a:solidFill>
            </a:endParaRPr>
          </a:p>
        </p:txBody>
      </p:sp>
      <p:graphicFrame>
        <p:nvGraphicFramePr>
          <p:cNvPr id="128" name="Google Shape;128;p21"/>
          <p:cNvGraphicFramePr/>
          <p:nvPr>
            <p:extLst>
              <p:ext uri="{D42A27DB-BD31-4B8C-83A1-F6EECF244321}">
                <p14:modId xmlns:p14="http://schemas.microsoft.com/office/powerpoint/2010/main" xmlns="" val="2769606219"/>
              </p:ext>
            </p:extLst>
          </p:nvPr>
        </p:nvGraphicFramePr>
        <p:xfrm>
          <a:off x="443950" y="2967825"/>
          <a:ext cx="8256100" cy="1720566"/>
        </p:xfrm>
        <a:graphic>
          <a:graphicData uri="http://schemas.openxmlformats.org/drawingml/2006/table">
            <a:tbl>
              <a:tblPr>
                <a:noFill/>
                <a:tableStyleId>{6DCE6473-C2FF-472D-A67A-04ED89B814C0}</a:tableStyleId>
              </a:tblPr>
              <a:tblGrid>
                <a:gridCol w="4128050">
                  <a:extLst>
                    <a:ext uri="{9D8B030D-6E8A-4147-A177-3AD203B41FA5}">
                      <a16:colId xmlns:a16="http://schemas.microsoft.com/office/drawing/2014/main" xmlns="" val="20000"/>
                    </a:ext>
                  </a:extLst>
                </a:gridCol>
                <a:gridCol w="4128050">
                  <a:extLst>
                    <a:ext uri="{9D8B030D-6E8A-4147-A177-3AD203B41FA5}">
                      <a16:colId xmlns:a16="http://schemas.microsoft.com/office/drawing/2014/main" xmlns="" val="20001"/>
                    </a:ext>
                  </a:extLst>
                </a:gridCol>
              </a:tblGrid>
              <a:tr h="381000">
                <a:tc>
                  <a:txBody>
                    <a:bodyPr/>
                    <a:lstStyle/>
                    <a:p>
                      <a:pPr marL="0" lvl="0" indent="0" algn="ctr" rtl="0">
                        <a:spcBef>
                          <a:spcPts val="0"/>
                        </a:spcBef>
                        <a:spcAft>
                          <a:spcPts val="0"/>
                        </a:spcAft>
                        <a:buNone/>
                      </a:pPr>
                      <a:r>
                        <a:rPr lang="el-GR" sz="1100" dirty="0"/>
                        <a:t>Οφέλη διαγενεακής μάθησης</a:t>
                      </a:r>
                      <a:endParaRPr sz="1100" dirty="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100" b="0" i="0" u="none" strike="noStrike" kern="0" cap="none" spc="0" normalizeH="0" baseline="0" noProof="0" dirty="0">
                          <a:ln>
                            <a:noFill/>
                          </a:ln>
                          <a:solidFill>
                            <a:srgbClr val="000000"/>
                          </a:solidFill>
                          <a:effectLst/>
                          <a:uLnTx/>
                          <a:uFillTx/>
                          <a:latin typeface="Arial"/>
                          <a:cs typeface="Arial"/>
                          <a:sym typeface="Arial"/>
                        </a:rPr>
                        <a:t>Προκλήσεις διαγενεακής μάθησης</a:t>
                      </a:r>
                    </a:p>
                  </a:txBody>
                  <a:tcPr marL="91425" marR="91425" marT="91425" marB="91425"/>
                </a:tc>
                <a:extLst>
                  <a:ext uri="{0D108BD9-81ED-4DB2-BD59-A6C34878D82A}">
                    <a16:rowId xmlns:a16="http://schemas.microsoft.com/office/drawing/2014/main" xmlns="" val="10000"/>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l-GR" sz="1100" dirty="0">
                          <a:solidFill>
                            <a:schemeClr val="dk1"/>
                          </a:solidFill>
                        </a:rPr>
                        <a:t>Η πρακτική μεταξύ των γενεών φέρνει κοντά τους ανθρώπους σε σκόπιμες, αμοιβαία επωφελείς δραστηριότητες, προάγει μεγαλύτερη κατανόηση και σεβασμό μεταξύ των γενεών και τελικά συμβάλλει στην οικοδόμηση πιο συνεκτικών κοινοτήτων.</a:t>
                      </a:r>
                      <a:endParaRPr sz="1100" dirty="0">
                        <a:solidFill>
                          <a:schemeClr val="dk1"/>
                        </a:solidFill>
                      </a:endParaRPr>
                    </a:p>
                    <a:p>
                      <a:pPr marL="0" lvl="0" indent="0" algn="l" rtl="0">
                        <a:spcBef>
                          <a:spcPts val="0"/>
                        </a:spcBef>
                        <a:spcAft>
                          <a:spcPts val="0"/>
                        </a:spcAft>
                        <a:buNone/>
                      </a:pPr>
                      <a:endParaRPr sz="1100" dirty="0"/>
                    </a:p>
                  </a:txBody>
                  <a:tcPr marL="91425" marR="91425" marT="91425" marB="91425"/>
                </a:tc>
                <a:tc>
                  <a:txBody>
                    <a:bodyPr/>
                    <a:lstStyle/>
                    <a:p>
                      <a:pPr marL="0" lvl="0" indent="0" algn="just" rtl="0">
                        <a:lnSpc>
                          <a:spcPct val="115000"/>
                        </a:lnSpc>
                        <a:spcBef>
                          <a:spcPts val="0"/>
                        </a:spcBef>
                        <a:spcAft>
                          <a:spcPts val="0"/>
                        </a:spcAft>
                        <a:buNone/>
                      </a:pPr>
                      <a:r>
                        <a:rPr lang="el-GR" sz="1100" dirty="0">
                          <a:solidFill>
                            <a:schemeClr val="dk1"/>
                          </a:solidFill>
                        </a:rPr>
                        <a:t>Το χάσμα των γενεών αυξάνεται τόσο ως προς τα εργαλεία όσο και ως προς το περιεχόμενο. Υπάρχουν αναφορές γενεών που οι άλλες γενιές δεν καταλαβαίνουν πια. Οι πολιτισμικοί «κοινωνικοί ιδιωματισμοί» των νέων, η κουλτούρα των ομάδων συνομηλίκων και όχι των πατεράδων-μητέρων είναι πολύ πιο ισχυρά και δημιουργούν διαγενεακή άγνοια.</a:t>
                      </a:r>
                      <a:endParaRPr sz="1100" dirty="0"/>
                    </a:p>
                  </a:txBody>
                  <a:tcPr marL="91425" marR="91425" marT="91425" marB="91425"/>
                </a:tc>
                <a:extLst>
                  <a:ext uri="{0D108BD9-81ED-4DB2-BD59-A6C34878D82A}">
                    <a16:rowId xmlns:a16="http://schemas.microsoft.com/office/drawing/2014/main" xmlns="" val="10001"/>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2" ma:contentTypeDescription="Δημιουργία νέου εγγράφου" ma:contentTypeScope="" ma:versionID="9fc622ba58595249c681fb4726e3191d">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06fd74831f455fe0e91d2094f2aac47b"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5B4930-A77D-49A5-B9EE-D00DFDBFAC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6add6-739a-4c29-8ed6-2686751d2714"/>
    <ds:schemaRef ds:uri="53e6ffbd-972d-40fb-8ec6-5b8d79336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0648C5-E4D8-4621-928B-98389890B5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1279</TotalTime>
  <Words>4322</Words>
  <Application>Microsoft Office PowerPoint</Application>
  <PresentationFormat>Προβολή στην οθόνη (16:9)</PresentationFormat>
  <Paragraphs>325</Paragraphs>
  <Slides>26</Slides>
  <Notes>26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26</vt:i4>
      </vt:variant>
    </vt:vector>
  </HeadingPairs>
  <TitlesOfParts>
    <vt:vector size="31" baseType="lpstr">
      <vt:lpstr>Arial</vt:lpstr>
      <vt:lpstr>Courier New</vt:lpstr>
      <vt:lpstr>Helvetica Neue</vt:lpstr>
      <vt:lpstr>Roboto</vt:lpstr>
      <vt:lpstr>Simple Light</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χρηστης</cp:lastModifiedBy>
  <cp:revision>1</cp:revision>
  <dcterms:modified xsi:type="dcterms:W3CDTF">2023-07-15T15:00:03Z</dcterms:modified>
</cp:coreProperties>
</file>